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xml" ContentType="application/vnd.openxmlformats-officedocument.presentationml.notesSlide+xml"/>
  <Override PartName="/ppt/tags/tag85.xml" ContentType="application/vnd.openxmlformats-officedocument.presentationml.tags+xml"/>
  <Override PartName="/ppt/notesSlides/notesSlide2.xml" ContentType="application/vnd.openxmlformats-officedocument.presentationml.notesSlide+xml"/>
  <Override PartName="/ppt/tags/tag86.xml" ContentType="application/vnd.openxmlformats-officedocument.presentationml.tags+xml"/>
  <Override PartName="/ppt/notesSlides/notesSlide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5.xml" ContentType="application/vnd.openxmlformats-officedocument.presentationml.notesSlide+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notesSlides/notesSlide8.xml" ContentType="application/vnd.openxmlformats-officedocument.presentationml.notesSlide+xml"/>
  <Override PartName="/ppt/tags/tag99.xml" ContentType="application/vnd.openxmlformats-officedocument.presentationml.tags+xml"/>
  <Override PartName="/ppt/notesSlides/notesSlide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0.xml" ContentType="application/vnd.openxmlformats-officedocument.presentationml.notesSlide+xml"/>
  <Override PartName="/ppt/tags/tag103.xml" ContentType="application/vnd.openxmlformats-officedocument.presentationml.tags+xml"/>
  <Override PartName="/ppt/notesSlides/notesSlide11.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2.xml" ContentType="application/vnd.openxmlformats-officedocument.presentationml.notesSlide+xml"/>
  <Override PartName="/ppt/tags/tag107.xml" ContentType="application/vnd.openxmlformats-officedocument.presentationml.tags+xml"/>
  <Override PartName="/ppt/notesSlides/notesSlide1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14.xml" ContentType="application/vnd.openxmlformats-officedocument.presentationml.notesSlide+xml"/>
  <Override PartName="/ppt/tags/tag110.xml" ContentType="application/vnd.openxmlformats-officedocument.presentationml.tags+xml"/>
  <Override PartName="/ppt/notesSlides/notesSlide15.xml" ContentType="application/vnd.openxmlformats-officedocument.presentationml.notesSlide+xml"/>
  <Override PartName="/ppt/tags/tag111.xml" ContentType="application/vnd.openxmlformats-officedocument.presentationml.tags+xml"/>
  <Override PartName="/ppt/notesSlides/notesSlide16.xml" ContentType="application/vnd.openxmlformats-officedocument.presentationml.notesSlide+xml"/>
  <Override PartName="/ppt/tags/tag112.xml" ContentType="application/vnd.openxmlformats-officedocument.presentationml.tags+xml"/>
  <Override PartName="/ppt/notesSlides/notesSlide17.xml" ContentType="application/vnd.openxmlformats-officedocument.presentationml.notesSlide+xml"/>
  <Override PartName="/ppt/tags/tag113.xml" ContentType="application/vnd.openxmlformats-officedocument.presentationml.tags+xml"/>
  <Override PartName="/ppt/notesSlides/notesSlide18.xml" ContentType="application/vnd.openxmlformats-officedocument.presentationml.notesSlide+xml"/>
  <Override PartName="/ppt/tags/tag114.xml" ContentType="application/vnd.openxmlformats-officedocument.presentationml.tags+xml"/>
  <Override PartName="/ppt/notesSlides/notesSlide19.xml" ContentType="application/vnd.openxmlformats-officedocument.presentationml.notesSlide+xml"/>
  <Override PartName="/ppt/tags/tag115.xml" ContentType="application/vnd.openxmlformats-officedocument.presentationml.tags+xml"/>
  <Override PartName="/ppt/notesSlides/notesSlide20.xml" ContentType="application/vnd.openxmlformats-officedocument.presentationml.notesSlide+xml"/>
  <Override PartName="/ppt/tags/tag116.xml" ContentType="application/vnd.openxmlformats-officedocument.presentationml.tags+xml"/>
  <Override PartName="/ppt/notesSlides/notesSlide2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tags/tag121.xml" ContentType="application/vnd.openxmlformats-officedocument.presentationml.tags+xml"/>
  <Override PartName="/ppt/tags/tag122.xml" ContentType="application/vnd.openxmlformats-officedocument.presentationml.tags+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tags/tag123.xml" ContentType="application/vnd.openxmlformats-officedocument.presentationml.tags+xml"/>
  <Override PartName="/ppt/tags/tag12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2"/>
    <p:sldMasterId id="2147483665" r:id="rId3"/>
  </p:sldMasterIdLst>
  <p:notesMasterIdLst>
    <p:notesMasterId r:id="rId49"/>
  </p:notesMasterIdLst>
  <p:handoutMasterIdLst>
    <p:handoutMasterId r:id="rId50"/>
  </p:handoutMasterIdLst>
  <p:sldIdLst>
    <p:sldId id="256" r:id="rId4"/>
    <p:sldId id="260" r:id="rId5"/>
    <p:sldId id="261" r:id="rId6"/>
    <p:sldId id="373" r:id="rId7"/>
    <p:sldId id="374" r:id="rId8"/>
    <p:sldId id="265" r:id="rId9"/>
    <p:sldId id="262" r:id="rId10"/>
    <p:sldId id="383" r:id="rId11"/>
    <p:sldId id="368" r:id="rId12"/>
    <p:sldId id="263" r:id="rId13"/>
    <p:sldId id="266" r:id="rId14"/>
    <p:sldId id="367" r:id="rId15"/>
    <p:sldId id="375" r:id="rId16"/>
    <p:sldId id="361" r:id="rId17"/>
    <p:sldId id="360" r:id="rId18"/>
    <p:sldId id="283" r:id="rId19"/>
    <p:sldId id="379" r:id="rId20"/>
    <p:sldId id="377" r:id="rId21"/>
    <p:sldId id="358" r:id="rId22"/>
    <p:sldId id="381" r:id="rId23"/>
    <p:sldId id="382" r:id="rId24"/>
    <p:sldId id="385" r:id="rId25"/>
    <p:sldId id="372" r:id="rId26"/>
    <p:sldId id="384" r:id="rId27"/>
    <p:sldId id="264" r:id="rId28"/>
    <p:sldId id="370" r:id="rId29"/>
    <p:sldId id="413" r:id="rId30"/>
    <p:sldId id="412" r:id="rId31"/>
    <p:sldId id="414" r:id="rId32"/>
    <p:sldId id="282" r:id="rId33"/>
    <p:sldId id="415" r:id="rId34"/>
    <p:sldId id="421" r:id="rId35"/>
    <p:sldId id="416" r:id="rId36"/>
    <p:sldId id="417" r:id="rId37"/>
    <p:sldId id="418" r:id="rId38"/>
    <p:sldId id="419" r:id="rId39"/>
    <p:sldId id="422" r:id="rId40"/>
    <p:sldId id="423" r:id="rId41"/>
    <p:sldId id="542" r:id="rId42"/>
    <p:sldId id="578" r:id="rId43"/>
    <p:sldId id="594" r:id="rId44"/>
    <p:sldId id="676" r:id="rId45"/>
    <p:sldId id="599" r:id="rId46"/>
    <p:sldId id="677" r:id="rId47"/>
    <p:sldId id="364" r:id="rId48"/>
  </p:sldIdLst>
  <p:sldSz cx="12192000" cy="6858000"/>
  <p:notesSz cx="6858000" cy="9144000"/>
  <p:embeddedFontLst>
    <p:embeddedFont>
      <p:font typeface="等线" panose="02010600030101010101" pitchFamily="2" charset="-122"/>
      <p:regular r:id="rId51"/>
      <p:bold r:id="rId52"/>
    </p:embeddedFont>
    <p:embeddedFont>
      <p:font typeface="等线 Light" panose="02010600030101010101" pitchFamily="2" charset="-122"/>
      <p:regular r:id="rId53"/>
    </p:embeddedFont>
    <p:embeddedFont>
      <p:font typeface="思源宋体 CN" panose="02010600030101010101" charset="-122"/>
      <p:regular r:id="rId54"/>
      <p:bold r:id="rId55"/>
    </p:embeddedFont>
    <p:embeddedFont>
      <p:font typeface="思源宋体 CN Heavy" panose="02010600030101010101" charset="-122"/>
      <p:bold r:id="rId56"/>
    </p:embeddedFont>
    <p:embeddedFont>
      <p:font typeface="微软雅黑" panose="020B0503020204020204" pitchFamily="34" charset="-122"/>
      <p:regular r:id="rId57"/>
      <p:bold r:id="rId58"/>
    </p:embeddedFont>
    <p:embeddedFont>
      <p:font typeface="Cambria Math" panose="02040503050406030204" pitchFamily="18" charset="0"/>
      <p:regular r:id="rId59"/>
    </p:embeddedFont>
    <p:embeddedFont>
      <p:font typeface="Century Gothic" panose="020B0502020202020204" pitchFamily="34" charset="0"/>
      <p:regular r:id="rId60"/>
      <p:bold r:id="rId61"/>
      <p:italic r:id="rId62"/>
      <p:boldItalic r:id="rId63"/>
    </p:embeddedFont>
  </p:embeddedFontLst>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0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FFFFF"/>
    <a:srgbClr val="3FA4DE"/>
    <a:srgbClr val="DCDCDC"/>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A38BE-8F14-4437-A3C2-C2121E05A8A0}" v="169" dt="2024-06-28T03:25:38.87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showGuides="1">
      <p:cViewPr varScale="1">
        <p:scale>
          <a:sx n="79" d="100"/>
          <a:sy n="79" d="100"/>
        </p:scale>
        <p:origin x="120" y="1668"/>
      </p:cViewPr>
      <p:guideLst>
        <p:guide orient="horz" pos="2160"/>
        <p:guide pos="390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6.fntdata"/><Relationship Id="rId64" Type="http://schemas.openxmlformats.org/officeDocument/2006/relationships/tags" Target="tags/tag1.xml"/><Relationship Id="rId69"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gradFill flip="none" rotWithShape="1">
              <a:gsLst>
                <a:gs pos="0">
                  <a:srgbClr val="8CBED5"/>
                </a:gs>
                <a:gs pos="100000">
                  <a:srgbClr val="6C9AF0"/>
                </a:gs>
              </a:gsLst>
              <a:lin ang="5400000" scaled="0"/>
            </a:gradFill>
            <a:ln w="12700" cap="flat">
              <a:noFill/>
              <a:miter lim="400000"/>
            </a:ln>
            <a:effectLst/>
          </c:spPr>
          <c:dPt>
            <c:idx val="0"/>
            <c:bubble3D val="0"/>
            <c:spPr>
              <a:solidFill>
                <a:srgbClr val="CCAE83"/>
              </a:solidFill>
              <a:ln w="12700" cap="flat">
                <a:noFill/>
                <a:miter lim="400000"/>
              </a:ln>
              <a:effectLst/>
            </c:spPr>
            <c:extLst>
              <c:ext xmlns:c16="http://schemas.microsoft.com/office/drawing/2014/chart" uri="{C3380CC4-5D6E-409C-BE32-E72D297353CC}">
                <c16:uniqueId val="{00000001-5709-4135-A1F1-D91561727945}"/>
              </c:ext>
            </c:extLst>
          </c:dPt>
          <c:dPt>
            <c:idx val="1"/>
            <c:bubble3D val="0"/>
            <c:spPr>
              <a:solidFill>
                <a:srgbClr val="E9E9EB"/>
              </a:solidFill>
              <a:ln w="12700" cap="flat">
                <a:noFill/>
                <a:miter lim="400000"/>
              </a:ln>
              <a:effectLst/>
            </c:spPr>
            <c:extLst>
              <c:ext xmlns:c16="http://schemas.microsoft.com/office/drawing/2014/chart" uri="{C3380CC4-5D6E-409C-BE32-E72D297353CC}">
                <c16:uniqueId val="{00000003-5709-4135-A1F1-D91561727945}"/>
              </c:ext>
            </c:extLst>
          </c:dPt>
          <c:cat>
            <c:strRef>
              <c:f>Sheet1!$B$1:$C$1</c:f>
              <c:strCache>
                <c:ptCount val="2"/>
                <c:pt idx="0">
                  <c:v>April</c:v>
                </c:pt>
                <c:pt idx="1">
                  <c:v>May</c:v>
                </c:pt>
              </c:strCache>
            </c:strRef>
          </c:cat>
          <c:val>
            <c:numRef>
              <c:f>Sheet1!$B$2:$C$2</c:f>
              <c:numCache>
                <c:formatCode>General</c:formatCode>
                <c:ptCount val="2"/>
                <c:pt idx="0">
                  <c:v>20</c:v>
                </c:pt>
                <c:pt idx="1">
                  <c:v>76</c:v>
                </c:pt>
              </c:numCache>
            </c:numRef>
          </c:val>
          <c:extLst>
            <c:ext xmlns:c16="http://schemas.microsoft.com/office/drawing/2014/chart" uri="{C3380CC4-5D6E-409C-BE32-E72D297353CC}">
              <c16:uniqueId val="{00000004-5709-4135-A1F1-D91561727945}"/>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gradFill flip="none" rotWithShape="1">
              <a:gsLst>
                <a:gs pos="0">
                  <a:srgbClr val="FC785B"/>
                </a:gs>
                <a:gs pos="100000">
                  <a:srgbClr val="E52F6D"/>
                </a:gs>
              </a:gsLst>
              <a:lin ang="5400000" scaled="0"/>
            </a:gradFill>
            <a:ln w="12700" cap="flat">
              <a:noFill/>
              <a:miter lim="400000"/>
            </a:ln>
            <a:effectLst/>
          </c:spPr>
          <c:dPt>
            <c:idx val="0"/>
            <c:bubble3D val="0"/>
            <c:spPr>
              <a:solidFill>
                <a:srgbClr val="CCAE83"/>
              </a:solidFill>
              <a:ln w="12700" cap="flat">
                <a:noFill/>
                <a:miter lim="400000"/>
              </a:ln>
              <a:effectLst/>
            </c:spPr>
            <c:extLst>
              <c:ext xmlns:c16="http://schemas.microsoft.com/office/drawing/2014/chart" uri="{C3380CC4-5D6E-409C-BE32-E72D297353CC}">
                <c16:uniqueId val="{00000001-1CE2-4013-9E6B-651E2B362FC0}"/>
              </c:ext>
            </c:extLst>
          </c:dPt>
          <c:dPt>
            <c:idx val="1"/>
            <c:bubble3D val="0"/>
            <c:spPr>
              <a:solidFill>
                <a:srgbClr val="E9E9EB"/>
              </a:solidFill>
              <a:ln w="12700" cap="flat">
                <a:noFill/>
                <a:miter lim="400000"/>
              </a:ln>
              <a:effectLst/>
            </c:spPr>
            <c:extLst>
              <c:ext xmlns:c16="http://schemas.microsoft.com/office/drawing/2014/chart" uri="{C3380CC4-5D6E-409C-BE32-E72D297353CC}">
                <c16:uniqueId val="{00000003-1CE2-4013-9E6B-651E2B362FC0}"/>
              </c:ext>
            </c:extLst>
          </c:dPt>
          <c:cat>
            <c:strRef>
              <c:f>Sheet1!$B$1:$C$1</c:f>
              <c:strCache>
                <c:ptCount val="2"/>
                <c:pt idx="0">
                  <c:v>April</c:v>
                </c:pt>
                <c:pt idx="1">
                  <c:v>May</c:v>
                </c:pt>
              </c:strCache>
            </c:strRef>
          </c:cat>
          <c:val>
            <c:numRef>
              <c:f>Sheet1!$B$2:$C$2</c:f>
              <c:numCache>
                <c:formatCode>General</c:formatCode>
                <c:ptCount val="2"/>
                <c:pt idx="0">
                  <c:v>25</c:v>
                </c:pt>
                <c:pt idx="1">
                  <c:v>76</c:v>
                </c:pt>
              </c:numCache>
            </c:numRef>
          </c:val>
          <c:extLst>
            <c:ext xmlns:c16="http://schemas.microsoft.com/office/drawing/2014/chart" uri="{C3380CC4-5D6E-409C-BE32-E72D297353CC}">
              <c16:uniqueId val="{00000004-1CE2-4013-9E6B-651E2B362FC0}"/>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gradFill flip="none" rotWithShape="1">
              <a:gsLst>
                <a:gs pos="0">
                  <a:srgbClr val="8CBED5"/>
                </a:gs>
                <a:gs pos="100000">
                  <a:srgbClr val="6C9AF0"/>
                </a:gs>
              </a:gsLst>
              <a:lin ang="5400000" scaled="0"/>
            </a:gradFill>
            <a:ln w="12700" cap="flat">
              <a:noFill/>
              <a:miter lim="400000"/>
            </a:ln>
            <a:effectLst/>
          </c:spPr>
          <c:dPt>
            <c:idx val="0"/>
            <c:bubble3D val="0"/>
            <c:spPr>
              <a:solidFill>
                <a:srgbClr val="CCAE83"/>
              </a:solidFill>
              <a:ln w="12700" cap="flat">
                <a:noFill/>
                <a:miter lim="400000"/>
              </a:ln>
              <a:effectLst/>
            </c:spPr>
            <c:extLst>
              <c:ext xmlns:c16="http://schemas.microsoft.com/office/drawing/2014/chart" uri="{C3380CC4-5D6E-409C-BE32-E72D297353CC}">
                <c16:uniqueId val="{00000001-9A21-4144-AAF9-F04EF09D9981}"/>
              </c:ext>
            </c:extLst>
          </c:dPt>
          <c:dPt>
            <c:idx val="1"/>
            <c:bubble3D val="0"/>
            <c:spPr>
              <a:solidFill>
                <a:srgbClr val="E9E9EB"/>
              </a:solidFill>
              <a:ln w="12700" cap="flat">
                <a:noFill/>
                <a:miter lim="400000"/>
              </a:ln>
              <a:effectLst/>
            </c:spPr>
            <c:extLst>
              <c:ext xmlns:c16="http://schemas.microsoft.com/office/drawing/2014/chart" uri="{C3380CC4-5D6E-409C-BE32-E72D297353CC}">
                <c16:uniqueId val="{00000003-9A21-4144-AAF9-F04EF09D9981}"/>
              </c:ext>
            </c:extLst>
          </c:dPt>
          <c:cat>
            <c:strRef>
              <c:f>Sheet1!$B$1:$C$1</c:f>
              <c:strCache>
                <c:ptCount val="2"/>
                <c:pt idx="0">
                  <c:v>April</c:v>
                </c:pt>
                <c:pt idx="1">
                  <c:v>May</c:v>
                </c:pt>
              </c:strCache>
            </c:strRef>
          </c:cat>
          <c:val>
            <c:numRef>
              <c:f>Sheet1!$B$2:$C$2</c:f>
              <c:numCache>
                <c:formatCode>General</c:formatCode>
                <c:ptCount val="2"/>
                <c:pt idx="0">
                  <c:v>55</c:v>
                </c:pt>
                <c:pt idx="1">
                  <c:v>76</c:v>
                </c:pt>
              </c:numCache>
            </c:numRef>
          </c:val>
          <c:extLst>
            <c:ext xmlns:c16="http://schemas.microsoft.com/office/drawing/2014/chart" uri="{C3380CC4-5D6E-409C-BE32-E72D297353CC}">
              <c16:uniqueId val="{00000004-9A21-4144-AAF9-F04EF09D9981}"/>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800" b="1" i="0" u="none" strike="noStrike" kern="1200" baseline="0">
                <a:solidFill>
                  <a:schemeClr val="dk1">
                    <a:lumMod val="75000"/>
                    <a:lumOff val="25000"/>
                  </a:schemeClr>
                </a:solidFill>
                <a:latin typeface="+mn-lt"/>
                <a:ea typeface="+mn-ea"/>
                <a:cs typeface="+mn-cs"/>
              </a:defRPr>
            </a:pPr>
            <a:r>
              <a:rPr lang="zh-CN" altLang="en-US"/>
              <a:t>注册资金</a:t>
            </a:r>
          </a:p>
        </c:rich>
      </c:tx>
      <c:overlay val="0"/>
      <c:spPr>
        <a:noFill/>
        <a:ln>
          <a:noFill/>
        </a:ln>
        <a:effectLst/>
      </c:spPr>
      <c:txPr>
        <a:bodyPr rot="0" spcFirstLastPara="0" vertOverflow="ellipsis" vert="horz" wrap="square" anchor="ctr" anchorCtr="1"/>
        <a:lstStyle/>
        <a:p>
          <a:pPr defTabSz="914400">
            <a:defRPr lang="zh-CN" sz="18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注册资金</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20B-4234-8439-B12D65B90E6B}"/>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20B-4234-8439-B12D65B90E6B}"/>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20B-4234-8439-B12D65B90E6B}"/>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E20B-4234-8439-B12D65B90E6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100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友栄胜投资</c:v>
                </c:pt>
                <c:pt idx="1">
                  <c:v>技术顾问</c:v>
                </c:pt>
                <c:pt idx="2">
                  <c:v>团队成员</c:v>
                </c:pt>
                <c:pt idx="3">
                  <c:v>期权池</c:v>
                </c:pt>
              </c:strCache>
            </c:strRef>
          </c:cat>
          <c:val>
            <c:numRef>
              <c:f>Sheet1!$B$2:$B$5</c:f>
              <c:numCache>
                <c:formatCode>0%</c:formatCode>
                <c:ptCount val="4"/>
                <c:pt idx="0">
                  <c:v>0.45</c:v>
                </c:pt>
                <c:pt idx="1">
                  <c:v>0.15</c:v>
                </c:pt>
                <c:pt idx="2">
                  <c:v>0.25</c:v>
                </c:pt>
                <c:pt idx="3">
                  <c:v>0.15</c:v>
                </c:pt>
              </c:numCache>
            </c:numRef>
          </c:val>
          <c:extLst>
            <c:ext xmlns:c16="http://schemas.microsoft.com/office/drawing/2014/chart" uri="{C3380CC4-5D6E-409C-BE32-E72D297353CC}">
              <c16:uniqueId val="{00000008-E20B-4234-8439-B12D65B90E6B}"/>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0" vertOverflow="ellipsis" vert="horz" wrap="square" anchor="ctr" anchorCtr="1"/>
          <a:lstStyle/>
          <a:p>
            <a:pPr>
              <a:defRPr lang="zh-CN" sz="1000" b="0" i="0" u="none" strike="noStrike" kern="1200" baseline="0">
                <a:solidFill>
                  <a:schemeClr val="dk1">
                    <a:lumMod val="75000"/>
                    <a:lumOff val="2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000" b="0" i="0" u="none" strike="noStrike" kern="1200" baseline="0">
                <a:solidFill>
                  <a:schemeClr val="dk1">
                    <a:lumMod val="75000"/>
                    <a:lumOff val="2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000" b="0" i="0" u="none" strike="noStrike" kern="1200" baseline="0">
                <a:solidFill>
                  <a:schemeClr val="dk1">
                    <a:lumMod val="75000"/>
                    <a:lumOff val="25000"/>
                  </a:schemeClr>
                </a:solidFill>
                <a:latin typeface="+mn-lt"/>
                <a:ea typeface="+mn-ea"/>
                <a:cs typeface="+mn-cs"/>
              </a:defRPr>
            </a:pPr>
            <a:endParaRPr lang="zh-CN"/>
          </a:p>
        </c:txPr>
      </c:legendEntry>
      <c:legendEntry>
        <c:idx val="3"/>
        <c:txPr>
          <a:bodyPr rot="0" spcFirstLastPara="0" vertOverflow="ellipsis" vert="horz" wrap="square" anchor="ctr" anchorCtr="1"/>
          <a:lstStyle/>
          <a:p>
            <a:pPr>
              <a:defRPr lang="zh-CN" sz="1000" b="0" i="0" u="none" strike="noStrike" kern="1200" baseline="0">
                <a:solidFill>
                  <a:schemeClr val="dk1">
                    <a:lumMod val="75000"/>
                    <a:lumOff val="25000"/>
                  </a:schemeClr>
                </a:solidFill>
                <a:latin typeface="+mn-lt"/>
                <a:ea typeface="+mn-ea"/>
                <a:cs typeface="+mn-cs"/>
              </a:defRPr>
            </a:pPr>
            <a:endParaRPr lang="zh-CN"/>
          </a:p>
        </c:txPr>
      </c:legendEntry>
      <c:layout>
        <c:manualLayout>
          <c:xMode val="edge"/>
          <c:yMode val="edge"/>
          <c:x val="0.72457432121491006"/>
          <c:y val="0.36431648152346402"/>
          <c:w val="0.21329958582604699"/>
          <c:h val="0.39174790296984802"/>
        </c:manualLayout>
      </c:layout>
      <c:overlay val="0"/>
      <c:spPr>
        <a:noFill/>
        <a:ln>
          <a:solidFill>
            <a:srgbClr val="000000">
              <a:alpha val="0"/>
            </a:srgbClr>
          </a:solidFill>
        </a:ln>
        <a:effectLst/>
      </c:spPr>
      <c:txPr>
        <a:bodyPr rot="0" spcFirstLastPara="0" vertOverflow="ellipsis" vert="horz" wrap="square" anchor="ctr" anchorCtr="1"/>
        <a:lstStyle/>
        <a:p>
          <a:pPr>
            <a:defRPr lang="zh-CN" sz="10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solidFill>
      <a:srgbClr val="000000">
        <a:alpha val="0"/>
      </a:srgbClr>
    </a:solidFill>
    <a:ln w="9525" cap="flat" cmpd="sng" algn="ctr">
      <a:noFill/>
      <a:roun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454034745777177E-2"/>
          <c:y val="6.3365850766524276E-2"/>
          <c:w val="0.88505908829780577"/>
          <c:h val="0.77825239390255574"/>
        </c:manualLayout>
      </c:layout>
      <c:lineChart>
        <c:grouping val="standard"/>
        <c:varyColors val="0"/>
        <c:ser>
          <c:idx val="0"/>
          <c:order val="0"/>
          <c:tx>
            <c:strRef>
              <c:f>Sheet1!$B$1</c:f>
              <c:strCache>
                <c:ptCount val="1"/>
                <c:pt idx="0">
                  <c:v>主营业务收入</c:v>
                </c:pt>
              </c:strCache>
            </c:strRef>
          </c:tx>
          <c:spPr>
            <a:ln w="28575" cap="rnd">
              <a:solidFill>
                <a:schemeClr val="accent1"/>
              </a:solidFill>
              <a:round/>
            </a:ln>
            <a:effectLst/>
          </c:spPr>
          <c:marker>
            <c:symbol val="none"/>
          </c:marker>
          <c:cat>
            <c:numRef>
              <c:f>Sheet1!$A$2:$A$5</c:f>
              <c:numCache>
                <c:formatCode>General</c:formatCode>
                <c:ptCount val="4"/>
                <c:pt idx="0">
                  <c:v>2024</c:v>
                </c:pt>
                <c:pt idx="1">
                  <c:v>2025</c:v>
                </c:pt>
                <c:pt idx="2">
                  <c:v>2026</c:v>
                </c:pt>
                <c:pt idx="3">
                  <c:v>2027</c:v>
                </c:pt>
              </c:numCache>
            </c:numRef>
          </c:cat>
          <c:val>
            <c:numRef>
              <c:f>Sheet1!$B$2:$B$5</c:f>
              <c:numCache>
                <c:formatCode>General</c:formatCode>
                <c:ptCount val="4"/>
                <c:pt idx="0">
                  <c:v>75</c:v>
                </c:pt>
                <c:pt idx="1">
                  <c:v>220</c:v>
                </c:pt>
                <c:pt idx="2">
                  <c:v>520</c:v>
                </c:pt>
                <c:pt idx="3">
                  <c:v>1050</c:v>
                </c:pt>
              </c:numCache>
            </c:numRef>
          </c:val>
          <c:smooth val="0"/>
          <c:extLst>
            <c:ext xmlns:c16="http://schemas.microsoft.com/office/drawing/2014/chart" uri="{C3380CC4-5D6E-409C-BE32-E72D297353CC}">
              <c16:uniqueId val="{00000000-F3D6-45CE-BDD9-6E1B25065E05}"/>
            </c:ext>
          </c:extLst>
        </c:ser>
        <c:ser>
          <c:idx val="1"/>
          <c:order val="1"/>
          <c:tx>
            <c:strRef>
              <c:f>Sheet1!$C$1</c:f>
              <c:strCache>
                <c:ptCount val="1"/>
                <c:pt idx="0">
                  <c:v>主营业务成本</c:v>
                </c:pt>
              </c:strCache>
            </c:strRef>
          </c:tx>
          <c:spPr>
            <a:ln w="28575" cap="rnd">
              <a:solidFill>
                <a:schemeClr val="accent4"/>
              </a:solidFill>
              <a:round/>
            </a:ln>
            <a:effectLst/>
          </c:spPr>
          <c:marker>
            <c:symbol val="none"/>
          </c:marker>
          <c:cat>
            <c:numRef>
              <c:f>Sheet1!$A$2:$A$5</c:f>
              <c:numCache>
                <c:formatCode>General</c:formatCode>
                <c:ptCount val="4"/>
                <c:pt idx="0">
                  <c:v>2024</c:v>
                </c:pt>
                <c:pt idx="1">
                  <c:v>2025</c:v>
                </c:pt>
                <c:pt idx="2">
                  <c:v>2026</c:v>
                </c:pt>
                <c:pt idx="3">
                  <c:v>2027</c:v>
                </c:pt>
              </c:numCache>
            </c:numRef>
          </c:cat>
          <c:val>
            <c:numRef>
              <c:f>Sheet1!$C$2:$C$5</c:f>
              <c:numCache>
                <c:formatCode>General</c:formatCode>
                <c:ptCount val="4"/>
                <c:pt idx="0">
                  <c:v>45</c:v>
                </c:pt>
                <c:pt idx="1">
                  <c:v>100</c:v>
                </c:pt>
                <c:pt idx="2">
                  <c:v>170</c:v>
                </c:pt>
                <c:pt idx="3">
                  <c:v>270</c:v>
                </c:pt>
              </c:numCache>
            </c:numRef>
          </c:val>
          <c:smooth val="0"/>
          <c:extLst>
            <c:ext xmlns:c16="http://schemas.microsoft.com/office/drawing/2014/chart" uri="{C3380CC4-5D6E-409C-BE32-E72D297353CC}">
              <c16:uniqueId val="{00000001-F3D6-45CE-BDD9-6E1B25065E05}"/>
            </c:ext>
          </c:extLst>
        </c:ser>
        <c:dLbls>
          <c:showLegendKey val="0"/>
          <c:showVal val="0"/>
          <c:showCatName val="0"/>
          <c:showSerName val="0"/>
          <c:showPercent val="0"/>
          <c:showBubbleSize val="0"/>
        </c:dLbls>
        <c:smooth val="0"/>
        <c:axId val="26040127"/>
        <c:axId val="26036287"/>
      </c:lineChart>
      <c:catAx>
        <c:axId val="2604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6036287"/>
        <c:crosses val="autoZero"/>
        <c:auto val="1"/>
        <c:lblAlgn val="ctr"/>
        <c:lblOffset val="100"/>
        <c:noMultiLvlLbl val="0"/>
      </c:catAx>
      <c:valAx>
        <c:axId val="26036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60401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净现金量</c:v>
                </c:pt>
              </c:strCache>
            </c:strRef>
          </c:tx>
          <c:spPr>
            <a:ln w="19050" cap="rnd" cmpd="sng" algn="ctr">
              <a:solidFill>
                <a:schemeClr val="accent6">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chemeClr val="accent6"/>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Sheet1!$B$2:$B$6</c:f>
              <c:numCache>
                <c:formatCode>General</c:formatCode>
                <c:ptCount val="5"/>
                <c:pt idx="0">
                  <c:v>44.53</c:v>
                </c:pt>
                <c:pt idx="1">
                  <c:v>33.83</c:v>
                </c:pt>
                <c:pt idx="2">
                  <c:v>104.76</c:v>
                </c:pt>
                <c:pt idx="3">
                  <c:v>177.89</c:v>
                </c:pt>
                <c:pt idx="4">
                  <c:v>440.39</c:v>
                </c:pt>
              </c:numCache>
            </c:numRef>
          </c:val>
          <c:smooth val="0"/>
          <c:extLst>
            <c:ext xmlns:c16="http://schemas.microsoft.com/office/drawing/2014/chart" uri="{C3380CC4-5D6E-409C-BE32-E72D297353CC}">
              <c16:uniqueId val="{00000000-B690-45B8-BCBF-CDA985777B58}"/>
            </c:ext>
          </c:extLst>
        </c:ser>
        <c:ser>
          <c:idx val="1"/>
          <c:order val="1"/>
          <c:tx>
            <c:strRef>
              <c:f>Sheet1!$C$1</c:f>
              <c:strCache>
                <c:ptCount val="1"/>
                <c:pt idx="0">
                  <c:v>现值</c:v>
                </c:pt>
              </c:strCache>
            </c:strRef>
          </c:tx>
          <c:spPr>
            <a:ln w="19050" cap="rnd" cmpd="sng" algn="ctr">
              <a:solidFill>
                <a:schemeClr val="accent5">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chemeClr val="accent5"/>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Sheet1!$C$2:$C$6</c:f>
              <c:numCache>
                <c:formatCode>General</c:formatCode>
                <c:ptCount val="5"/>
                <c:pt idx="0">
                  <c:v>39.76</c:v>
                </c:pt>
                <c:pt idx="1">
                  <c:v>26.97</c:v>
                </c:pt>
                <c:pt idx="2">
                  <c:v>74.569999999999993</c:v>
                </c:pt>
                <c:pt idx="3">
                  <c:v>113.95</c:v>
                </c:pt>
                <c:pt idx="4">
                  <c:v>249.89</c:v>
                </c:pt>
              </c:numCache>
            </c:numRef>
          </c:val>
          <c:smooth val="0"/>
          <c:extLst>
            <c:ext xmlns:c16="http://schemas.microsoft.com/office/drawing/2014/chart" uri="{C3380CC4-5D6E-409C-BE32-E72D297353CC}">
              <c16:uniqueId val="{00000001-B690-45B8-BCBF-CDA985777B58}"/>
            </c:ext>
          </c:extLst>
        </c:ser>
        <c:dLbls>
          <c:showLegendKey val="0"/>
          <c:showVal val="1"/>
          <c:showCatName val="0"/>
          <c:showSerName val="0"/>
          <c:showPercent val="0"/>
          <c:showBubbleSize val="0"/>
        </c:dLbls>
        <c:marker val="1"/>
        <c:smooth val="0"/>
        <c:axId val="26039647"/>
        <c:axId val="26038207"/>
      </c:lineChart>
      <c:catAx>
        <c:axId val="260396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dk1">
                    <a:lumMod val="65000"/>
                    <a:lumOff val="35000"/>
                  </a:schemeClr>
                </a:solidFill>
                <a:latin typeface="+mn-lt"/>
                <a:ea typeface="+mn-ea"/>
                <a:cs typeface="+mn-cs"/>
              </a:defRPr>
            </a:pPr>
            <a:endParaRPr lang="zh-CN"/>
          </a:p>
        </c:txPr>
        <c:crossAx val="26038207"/>
        <c:crosses val="autoZero"/>
        <c:auto val="1"/>
        <c:lblAlgn val="ctr"/>
        <c:lblOffset val="100"/>
        <c:noMultiLvlLbl val="0"/>
      </c:catAx>
      <c:valAx>
        <c:axId val="26038207"/>
        <c:scaling>
          <c:orientation val="minMax"/>
        </c:scaling>
        <c:delete val="1"/>
        <c:axPos val="l"/>
        <c:numFmt formatCode="General" sourceLinked="1"/>
        <c:majorTickMark val="none"/>
        <c:minorTickMark val="none"/>
        <c:tickLblPos val="nextTo"/>
        <c:crossAx val="260396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阿里巴巴普惠体" panose="00020600040101010101" charset="-122"/>
              <a:ea typeface="阿里巴巴普惠体" panose="00020600040101010101" charset="-122"/>
              <a:cs typeface="阿里巴巴普惠体"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阿里巴巴普惠体" panose="00020600040101010101" charset="-122"/>
              </a:rPr>
              <a:t>2024/6/28</a:t>
            </a:fld>
            <a:endParaRPr lang="zh-CN" altLang="en-US">
              <a:cs typeface="阿里巴巴普惠体"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阿里巴巴普惠体" panose="00020600040101010101" charset="-122"/>
              <a:ea typeface="阿里巴巴普惠体" panose="00020600040101010101" charset="-122"/>
              <a:cs typeface="阿里巴巴普惠体"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阿里巴巴普惠体" panose="00020600040101010101" charset="-122"/>
              </a:rPr>
              <a:t>‹#›</a:t>
            </a:fld>
            <a:endParaRPr lang="zh-CN" altLang="en-US">
              <a:cs typeface="阿里巴巴普惠体"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panose="00020600040101010101" charset="-122"/>
                <a:ea typeface="阿里巴巴普惠体" panose="00020600040101010101" charset="-122"/>
                <a:cs typeface="阿里巴巴普惠体"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panose="00020600040101010101" charset="-122"/>
                <a:ea typeface="阿里巴巴普惠体" panose="00020600040101010101" charset="-122"/>
                <a:cs typeface="阿里巴巴普惠体" panose="00020600040101010101" charset="-122"/>
              </a:defRPr>
            </a:lvl1pPr>
          </a:lstStyle>
          <a:p>
            <a:fld id="{D2A48B96-639E-45A3-A0BA-2464DFDB1FAA}" type="datetimeFigureOut">
              <a:rPr lang="zh-CN" altLang="en-US" smtClean="0"/>
              <a:t>2024/6/28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panose="00020600040101010101" charset="-122"/>
                <a:ea typeface="阿里巴巴普惠体" panose="00020600040101010101" charset="-122"/>
                <a:cs typeface="阿里巴巴普惠体"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panose="00020600040101010101" charset="-122"/>
                <a:ea typeface="阿里巴巴普惠体" panose="00020600040101010101" charset="-122"/>
                <a:cs typeface="阿里巴巴普惠体" panose="0002060004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panose="00020600040101010101" charset="-122"/>
        <a:ea typeface="阿里巴巴普惠体" panose="00020600040101010101" charset="-122"/>
        <a:cs typeface="阿里巴巴普惠体" panose="00020600040101010101" charset="-122"/>
      </a:defRPr>
    </a:lvl1pPr>
    <a:lvl2pPr marL="457200" algn="l" defTabSz="914400" rtl="0" eaLnBrk="1" latinLnBrk="0" hangingPunct="1">
      <a:defRPr sz="1200" kern="1200">
        <a:solidFill>
          <a:schemeClr val="tx1"/>
        </a:solidFill>
        <a:latin typeface="阿里巴巴普惠体" panose="00020600040101010101" charset="-122"/>
        <a:ea typeface="阿里巴巴普惠体" panose="00020600040101010101" charset="-122"/>
        <a:cs typeface="阿里巴巴普惠体" panose="00020600040101010101" charset="-122"/>
      </a:defRPr>
    </a:lvl2pPr>
    <a:lvl3pPr marL="914400" algn="l" defTabSz="914400" rtl="0" eaLnBrk="1" latinLnBrk="0" hangingPunct="1">
      <a:defRPr sz="1200" kern="1200">
        <a:solidFill>
          <a:schemeClr val="tx1"/>
        </a:solidFill>
        <a:latin typeface="阿里巴巴普惠体" panose="00020600040101010101" charset="-122"/>
        <a:ea typeface="阿里巴巴普惠体" panose="00020600040101010101" charset="-122"/>
        <a:cs typeface="阿里巴巴普惠体" panose="00020600040101010101" charset="-122"/>
      </a:defRPr>
    </a:lvl3pPr>
    <a:lvl4pPr marL="1371600" algn="l" defTabSz="914400" rtl="0" eaLnBrk="1" latinLnBrk="0" hangingPunct="1">
      <a:defRPr sz="1200" kern="1200">
        <a:solidFill>
          <a:schemeClr val="tx1"/>
        </a:solidFill>
        <a:latin typeface="阿里巴巴普惠体" panose="00020600040101010101" charset="-122"/>
        <a:ea typeface="阿里巴巴普惠体" panose="00020600040101010101" charset="-122"/>
        <a:cs typeface="阿里巴巴普惠体" panose="00020600040101010101" charset="-122"/>
      </a:defRPr>
    </a:lvl4pPr>
    <a:lvl5pPr marL="1828800" algn="l" defTabSz="914400" rtl="0" eaLnBrk="1" latinLnBrk="0" hangingPunct="1">
      <a:defRPr sz="1200" kern="1200">
        <a:solidFill>
          <a:schemeClr val="tx1"/>
        </a:solidFill>
        <a:latin typeface="阿里巴巴普惠体" panose="00020600040101010101" charset="-122"/>
        <a:ea typeface="阿里巴巴普惠体" panose="00020600040101010101" charset="-122"/>
        <a:cs typeface="阿里巴巴普惠体"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80682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3855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27918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1691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8469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18189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59223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30770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73784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1893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456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5682C6-BE15-415E-9985-CDCE9943C8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1.xml"/><Relationship Id="rId4" Type="http://schemas.openxmlformats.org/officeDocument/2006/relationships/tags" Target="../tags/tag6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Master" Target="../slideMasters/slideMaster1.xml"/><Relationship Id="rId5" Type="http://schemas.openxmlformats.org/officeDocument/2006/relationships/tags" Target="../tags/tag71.xml"/><Relationship Id="rId4" Type="http://schemas.openxmlformats.org/officeDocument/2006/relationships/tags" Target="../tags/tag7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Master" Target="../slideMasters/slideMaster1.xml"/><Relationship Id="rId5" Type="http://schemas.openxmlformats.org/officeDocument/2006/relationships/tags" Target="../tags/tag76.xml"/><Relationship Id="rId4" Type="http://schemas.openxmlformats.org/officeDocument/2006/relationships/tags" Target="../tags/tag7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hyperlink" Target="http://www.1ppt.com/moban/" TargetMode="External"/><Relationship Id="rId4" Type="http://schemas.openxmlformats.org/officeDocument/2006/relationships/tags" Target="../tags/tag40.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2024/6/28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椭圆 1"/>
          <p:cNvSpPr/>
          <p:nvPr userDrawn="1"/>
        </p:nvSpPr>
        <p:spPr>
          <a:xfrm>
            <a:off x="11486684" y="6291262"/>
            <a:ext cx="362435" cy="362435"/>
          </a:xfrm>
          <a:prstGeom prst="ellipse">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Shape 13"/>
          <p:cNvSpPr txBox="1"/>
          <p:nvPr userDrawn="1"/>
        </p:nvSpPr>
        <p:spPr>
          <a:xfrm>
            <a:off x="11404113" y="6331607"/>
            <a:ext cx="503762" cy="276981"/>
          </a:xfrm>
          <a:prstGeom prst="rect">
            <a:avLst/>
          </a:prstGeom>
          <a:noFill/>
          <a:ln>
            <a:noFill/>
          </a:ln>
        </p:spPr>
        <p:txBody>
          <a:bodyPr lIns="91413" tIns="45700" rIns="91413" bIns="45700" anchor="ctr" anchorCtr="0">
            <a:noAutofit/>
          </a:bodyPr>
          <a:lstStyle/>
          <a:p>
            <a:pPr marL="0" marR="0" lvl="0" indent="0" algn="ctr" rtl="0">
              <a:spcBef>
                <a:spcPts val="0"/>
              </a:spcBef>
              <a:buSzPct val="25000"/>
              <a:buNone/>
            </a:pPr>
            <a:fld id="{00000000-1234-1234-1234-123412341234}" type="slidenum">
              <a:rPr lang="en-US" sz="1200" b="0" i="0" u="none" strike="noStrike" cap="none" spc="100" baseline="0">
                <a:solidFill>
                  <a:schemeClr val="accent1"/>
                </a:solidFill>
                <a:latin typeface="+mn-lt"/>
                <a:ea typeface="Lato"/>
                <a:cs typeface="Lato"/>
                <a:sym typeface="Lato"/>
              </a:rPr>
              <a:t>‹#›</a:t>
            </a:fld>
            <a:endParaRPr lang="en-US" sz="1200" b="0" i="0" u="none" strike="noStrike" cap="none" spc="100" baseline="0" dirty="0">
              <a:solidFill>
                <a:schemeClr val="accent1"/>
              </a:solidFill>
              <a:latin typeface="+mn-lt"/>
              <a:ea typeface="Lato"/>
              <a:cs typeface="Lato"/>
              <a:sym typeface="Lato"/>
            </a:endParaRPr>
          </a:p>
        </p:txBody>
      </p:sp>
      <p:grpSp>
        <p:nvGrpSpPr>
          <p:cNvPr id="7" name="组合 6"/>
          <p:cNvGrpSpPr/>
          <p:nvPr userDrawn="1"/>
        </p:nvGrpSpPr>
        <p:grpSpPr>
          <a:xfrm>
            <a:off x="10791554" y="444332"/>
            <a:ext cx="929432" cy="241714"/>
            <a:chOff x="-53" y="-51"/>
            <a:chExt cx="1022403" cy="265893"/>
          </a:xfrm>
          <a:solidFill>
            <a:schemeClr val="accent1"/>
          </a:solidFill>
        </p:grpSpPr>
        <p:sp>
          <p:nvSpPr>
            <p:cNvPr id="8" name="PA_ImportSvg_636808962213768665"/>
            <p:cNvSpPr/>
            <p:nvPr>
              <p:custDataLst>
                <p:tags r:id="rId1"/>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accent1"/>
                </a:solidFill>
                <a:effectLst/>
                <a:uLnTx/>
                <a:uFillTx/>
                <a:cs typeface="+mn-ea"/>
                <a:sym typeface="+mn-lt"/>
              </a:endParaRPr>
            </a:p>
          </p:txBody>
        </p:sp>
        <p:sp>
          <p:nvSpPr>
            <p:cNvPr id="9" name="PA-椭圆 214"/>
            <p:cNvSpPr/>
            <p:nvPr>
              <p:custDataLst>
                <p:tags r:id="rId2"/>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accent1"/>
                </a:solidFill>
                <a:effectLst/>
                <a:uLnTx/>
                <a:uFillTx/>
                <a:cs typeface="+mn-ea"/>
                <a:sym typeface="+mn-lt"/>
              </a:endParaRPr>
            </a:p>
          </p:txBody>
        </p:sp>
        <p:grpSp>
          <p:nvGrpSpPr>
            <p:cNvPr id="11" name="组合 10"/>
            <p:cNvGrpSpPr/>
            <p:nvPr/>
          </p:nvGrpSpPr>
          <p:grpSpPr>
            <a:xfrm>
              <a:off x="-53" y="31607"/>
              <a:ext cx="694871" cy="195625"/>
              <a:chOff x="-53" y="31607"/>
              <a:chExt cx="694871" cy="195625"/>
            </a:xfrm>
            <a:grpFill/>
          </p:grpSpPr>
          <p:sp>
            <p:nvSpPr>
              <p:cNvPr id="12" name="PA-任意多边形 215"/>
              <p:cNvSpPr/>
              <p:nvPr>
                <p:custDataLst>
                  <p:tags r:id="rId3"/>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accent1"/>
                  </a:solidFill>
                  <a:effectLst/>
                  <a:uLnTx/>
                  <a:uFillTx/>
                  <a:cs typeface="+mn-ea"/>
                  <a:sym typeface="+mn-lt"/>
                </a:endParaRPr>
              </a:p>
            </p:txBody>
          </p:sp>
          <p:sp>
            <p:nvSpPr>
              <p:cNvPr id="13" name="PA-任意多边形 216"/>
              <p:cNvSpPr/>
              <p:nvPr>
                <p:custDataLst>
                  <p:tags r:id="rId4"/>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accent1"/>
                  </a:solidFill>
                  <a:effectLst/>
                  <a:uLnTx/>
                  <a:uFillTx/>
                  <a:cs typeface="+mn-ea"/>
                  <a:sym typeface="+mn-lt"/>
                </a:endParaRPr>
              </a:p>
            </p:txBody>
          </p:sp>
          <p:sp>
            <p:nvSpPr>
              <p:cNvPr id="14" name="PA-任意多边形 217"/>
              <p:cNvSpPr/>
              <p:nvPr>
                <p:custDataLst>
                  <p:tags r:id="rId5"/>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accent1"/>
                  </a:solidFill>
                  <a:effectLst/>
                  <a:uLnTx/>
                  <a:uFillTx/>
                  <a:cs typeface="+mn-ea"/>
                  <a:sym typeface="+mn-lt"/>
                </a:endParaRPr>
              </a:p>
            </p:txBody>
          </p:sp>
        </p:grpSp>
      </p:grpSp>
    </p:spTree>
    <p:extLst>
      <p:ext uri="{BB962C8B-B14F-4D97-AF65-F5344CB8AC3E}">
        <p14:creationId xmlns:p14="http://schemas.microsoft.com/office/powerpoint/2010/main" val="1563549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2024/6/28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2024/6/28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2024/6/28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2024/6/28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2024/6/28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1" name="TextBox 10"/>
          <p:cNvSpPr txBox="1"/>
          <p:nvPr userDrawn="1"/>
        </p:nvSpPr>
        <p:spPr>
          <a:xfrm>
            <a:off x="572391"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10"/>
              </a:rPr>
              <a:t>PPT</a:t>
            </a:r>
            <a:r>
              <a:rPr kumimoji="0" lang="zh-CN" altLang="en-US" sz="100" b="0" i="0" u="none" strike="noStrike" kern="0" cap="none" spc="0" normalizeH="0" baseline="0" noProof="0" dirty="0">
                <a:ln>
                  <a:noFill/>
                </a:ln>
                <a:solidFill>
                  <a:prstClr val="black"/>
                </a:solidFill>
                <a:effectLst/>
                <a:uLnTx/>
                <a:uFillTx/>
                <a:hlinkClick r:id="rId10"/>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2024/6/28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2024/6/28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2024/6/28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6"/>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7"/>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8"/>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mj-ea"/>
                <a:ea typeface="+mj-ea"/>
                <a:cs typeface="阿里巴巴普惠体" panose="00020600040101010101" charset="-122"/>
              </a:defRPr>
            </a:lvl1pPr>
          </a:lstStyle>
          <a:p>
            <a:fld id="{760FBDFE-C587-4B4C-A407-44438C67B59E}" type="datetimeFigureOut">
              <a:rPr lang="zh-CN" altLang="en-US" smtClean="0"/>
              <a:t>2024/6/28</a:t>
            </a:fld>
            <a:endParaRPr lang="zh-CN" altLang="en-US"/>
          </a:p>
        </p:txBody>
      </p:sp>
      <p:sp>
        <p:nvSpPr>
          <p:cNvPr id="5" name="页脚占位符 4"/>
          <p:cNvSpPr>
            <a:spLocks noGrp="1"/>
          </p:cNvSpPr>
          <p:nvPr>
            <p:ph type="ftr" sz="quarter" idx="3"/>
            <p:custDataLst>
              <p:tags r:id="rId19"/>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mj-ea"/>
                <a:ea typeface="+mj-ea"/>
                <a:cs typeface="阿里巴巴普惠体" panose="00020600040101010101" charset="-122"/>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mj-ea"/>
                <a:ea typeface="+mj-ea"/>
                <a:cs typeface="阿里巴巴普惠体" panose="00020600040101010101" charset="-122"/>
              </a:defRPr>
            </a:lvl1pPr>
          </a:lstStyle>
          <a:p>
            <a:fld id="{49AE70B2-8BF9-45C0-BB95-33D1B9D3A854}" type="slidenum">
              <a:rPr lang="zh-CN" altLang="en-US" smtClean="0"/>
              <a:t>‹#›</a:t>
            </a:fld>
            <a:endParaRPr lang="zh-CN" altLang="en-US" dirty="0"/>
          </a:p>
        </p:txBody>
      </p:sp>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7"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ea"/>
          <a:ea typeface="+mj-ea"/>
          <a:cs typeface="阿里巴巴普惠体" panose="00020600040101010101"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j-ea"/>
          <a:ea typeface="+mj-ea"/>
          <a:cs typeface="阿里巴巴普惠体"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j-ea"/>
          <a:ea typeface="+mj-ea"/>
          <a:cs typeface="阿里巴巴普惠体"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j-ea"/>
          <a:ea typeface="+mj-ea"/>
          <a:cs typeface="阿里巴巴普惠体"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j-ea"/>
          <a:ea typeface="+mj-ea"/>
          <a:cs typeface="阿里巴巴普惠体"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j-ea"/>
          <a:ea typeface="+mj-ea"/>
          <a:cs typeface="阿里巴巴普惠体"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EC754-DA89-45C2-97C6-B723DF8DEA41}" type="datetimeFigureOut">
              <a:rPr lang="zh-CN" altLang="en-US" smtClean="0"/>
              <a:t>2024/6/28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36759-13DF-4C1C-83CB-8E646695D2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86.xml"/><Relationship Id="rId5" Type="http://schemas.openxmlformats.org/officeDocument/2006/relationships/image" Target="../media/image3.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87.xml"/><Relationship Id="rId5" Type="http://schemas.openxmlformats.org/officeDocument/2006/relationships/image" Target="../media/image22.png"/><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88.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89.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9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9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93.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9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95.xml"/><Relationship Id="rId5" Type="http://schemas.openxmlformats.org/officeDocument/2006/relationships/image" Target="../media/image4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notesSlide" Target="../notesSlides/notesSlide7.xml"/><Relationship Id="rId7"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tags" Target="../tags/tag9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8.xml"/><Relationship Id="rId6" Type="http://schemas.microsoft.com/office/2007/relationships/hdphoto" Target="../media/hdphoto2.wdp"/><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9.xml"/><Relationship Id="rId5" Type="http://schemas.openxmlformats.org/officeDocument/2006/relationships/image" Target="../media/image5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xml"/><Relationship Id="rId1" Type="http://schemas.openxmlformats.org/officeDocument/2006/relationships/tags" Target="../tags/tag100.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0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9.jpeg"/><Relationship Id="rId2" Type="http://schemas.openxmlformats.org/officeDocument/2006/relationships/slideLayout" Target="../slideLayouts/slideLayout18.xml"/><Relationship Id="rId1" Type="http://schemas.openxmlformats.org/officeDocument/2006/relationships/tags" Target="../tags/tag10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103.xml"/><Relationship Id="rId5" Type="http://schemas.openxmlformats.org/officeDocument/2006/relationships/image" Target="../media/image60.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3.xml"/><Relationship Id="rId7" Type="http://schemas.openxmlformats.org/officeDocument/2006/relationships/image" Target="../media/image63.png"/><Relationship Id="rId2" Type="http://schemas.openxmlformats.org/officeDocument/2006/relationships/slideLayout" Target="../slideLayouts/slideLayout18.xml"/><Relationship Id="rId1" Type="http://schemas.openxmlformats.org/officeDocument/2006/relationships/tags" Target="../tags/tag107.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08.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notesSlide" Target="../notesSlides/notesSlide14.xml"/><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109.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0.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72.jpeg"/><Relationship Id="rId2" Type="http://schemas.openxmlformats.org/officeDocument/2006/relationships/slideLayout" Target="../slideLayouts/slideLayout2.xml"/><Relationship Id="rId1" Type="http://schemas.openxmlformats.org/officeDocument/2006/relationships/tags" Target="../tags/tag11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1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3.png"/><Relationship Id="rId5" Type="http://schemas.openxmlformats.org/officeDocument/2006/relationships/slideLayout" Target="../slideLayouts/slideLayout13.xml"/><Relationship Id="rId4" Type="http://schemas.openxmlformats.org/officeDocument/2006/relationships/tags" Target="../tags/tag1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chart" Target="../charts/char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3.png"/><Relationship Id="rId4" Type="http://schemas.openxmlformats.org/officeDocument/2006/relationships/chart" Target="../charts/chart4.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chart" Target="../charts/char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tags" Target="../tags/tag123.xml"/><Relationship Id="rId5" Type="http://schemas.openxmlformats.org/officeDocument/2006/relationships/image" Target="../media/image3.png"/><Relationship Id="rId4" Type="http://schemas.openxmlformats.org/officeDocument/2006/relationships/image" Target="../media/image78.wmf"/></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12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8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video" Target="../media/media1.mp4"/><Relationship Id="rId7" Type="http://schemas.openxmlformats.org/officeDocument/2006/relationships/image" Target="../media/image3.png"/><Relationship Id="rId2" Type="http://schemas.microsoft.com/office/2007/relationships/media" Target="../media/media1.mp4"/><Relationship Id="rId1" Type="http://schemas.openxmlformats.org/officeDocument/2006/relationships/tags" Target="../tags/tag82.xml"/><Relationship Id="rId6" Type="http://schemas.openxmlformats.org/officeDocument/2006/relationships/slideLayout" Target="../slideLayouts/slideLayout1.xml"/><Relationship Id="rId11" Type="http://schemas.openxmlformats.org/officeDocument/2006/relationships/image" Target="../media/image13.png"/><Relationship Id="rId5" Type="http://schemas.openxmlformats.org/officeDocument/2006/relationships/video" Target="../media/media2.mp4"/><Relationship Id="rId10" Type="http://schemas.openxmlformats.org/officeDocument/2006/relationships/image" Target="../media/image12.png"/><Relationship Id="rId4" Type="http://schemas.microsoft.com/office/2007/relationships/media" Target="../media/media2.mp4"/><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85.xml"/><Relationship Id="rId6" Type="http://schemas.openxmlformats.org/officeDocument/2006/relationships/image" Target="../media/image16.jpe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600470"/>
            <a:ext cx="12192000" cy="5109845"/>
            <a:chOff x="0" y="3295"/>
            <a:chExt cx="19200" cy="9553"/>
          </a:xfrm>
        </p:grpSpPr>
        <p:pic>
          <p:nvPicPr>
            <p:cNvPr id="4" name="图片 3" descr="wave_colorf_spect13"/>
            <p:cNvPicPr>
              <a:picLocks noChangeAspect="1"/>
            </p:cNvPicPr>
            <p:nvPr/>
          </p:nvPicPr>
          <p:blipFill>
            <a:blip r:embed="rId3" cstate="screen"/>
            <a:stretch>
              <a:fillRect/>
            </a:stretch>
          </p:blipFill>
          <p:spPr>
            <a:xfrm>
              <a:off x="0" y="3295"/>
              <a:ext cx="19200" cy="9553"/>
            </a:xfrm>
            <a:prstGeom prst="rect">
              <a:avLst/>
            </a:prstGeom>
          </p:spPr>
        </p:pic>
        <p:sp>
          <p:nvSpPr>
            <p:cNvPr id="5" name="矩形 4"/>
            <p:cNvSpPr/>
            <p:nvPr/>
          </p:nvSpPr>
          <p:spPr>
            <a:xfrm>
              <a:off x="11906" y="7112"/>
              <a:ext cx="6023" cy="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1238462" y="1735197"/>
            <a:ext cx="10781360" cy="4449731"/>
            <a:chOff x="2303" y="4162"/>
            <a:chExt cx="16904" cy="4519"/>
          </a:xfrm>
        </p:grpSpPr>
        <p:sp>
          <p:nvSpPr>
            <p:cNvPr id="10" name="文本框 17"/>
            <p:cNvSpPr txBox="1"/>
            <p:nvPr/>
          </p:nvSpPr>
          <p:spPr>
            <a:xfrm>
              <a:off x="2303" y="4162"/>
              <a:ext cx="14989" cy="781"/>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	</a:t>
              </a:r>
              <a:r>
                <a:rPr lang="zh-CN" altLang="en-US" sz="44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安旅视盾</a:t>
              </a:r>
              <a:r>
                <a:rPr lang="en-US" altLang="zh-CN" sz="44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a:t>
              </a:r>
              <a:r>
                <a:rPr lang="zh-CN" altLang="en-US" sz="44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智能视觉辅助安检系统</a:t>
              </a:r>
              <a:endParaRPr lang="zh-CN" altLang="en-US" sz="4400" b="1" dirty="0">
                <a:solidFill>
                  <a:srgbClr val="3FA4DE"/>
                </a:solidFill>
                <a:latin typeface="思源宋体 CN Heavy" panose="02020900000000000000" pitchFamily="18" charset="-122"/>
                <a:ea typeface="思源宋体 CN Heavy" panose="02020900000000000000" pitchFamily="18" charset="-122"/>
                <a:cs typeface="+mn-ea"/>
                <a:sym typeface="+mn-lt"/>
              </a:endParaRPr>
            </a:p>
          </p:txBody>
        </p:sp>
        <p:sp>
          <p:nvSpPr>
            <p:cNvPr id="14" name="文本框 16"/>
            <p:cNvSpPr txBox="1"/>
            <p:nvPr/>
          </p:nvSpPr>
          <p:spPr>
            <a:xfrm>
              <a:off x="4570" y="6590"/>
              <a:ext cx="12418" cy="1097"/>
            </a:xfrm>
            <a:prstGeom prst="rect">
              <a:avLst/>
            </a:prstGeom>
            <a:noFill/>
            <a:ln>
              <a:noFill/>
            </a:ln>
          </p:spPr>
          <p:txBody>
            <a:bodyPr spcFirstLastPara="1" wrap="square" lIns="91425" tIns="45700" rIns="91425" bIns="45700" anchor="t" anchorCtr="0">
              <a:noAutofit/>
            </a:bodyPr>
            <a:lstStyle/>
            <a:p>
              <a:pPr marL="0" marR="0" lvl="0" indent="0" algn="ctr" rtl="0" fontAlgn="auto">
                <a:lnSpc>
                  <a:spcPct val="120000"/>
                </a:lnSpc>
                <a:spcBef>
                  <a:spcPts val="0"/>
                </a:spcBef>
                <a:spcAft>
                  <a:spcPts val="0"/>
                </a:spcAft>
                <a:buNone/>
              </a:pPr>
              <a:r>
                <a:rPr lang="zh-CN" altLang="en-US" sz="2800" cap="all" dirty="0">
                  <a:latin typeface="思源宋体 CN" panose="02020400000000000000" pitchFamily="18" charset="-122"/>
                  <a:ea typeface="思源宋体 CN" panose="02020400000000000000" pitchFamily="18" charset="-122"/>
                  <a:cs typeface="+mn-ea"/>
                  <a:sym typeface="+mn-lt"/>
                </a:rPr>
                <a:t>团队</a:t>
              </a:r>
              <a:r>
                <a:rPr lang="zh-CN" altLang="en-US" sz="2800" cap="all">
                  <a:latin typeface="思源宋体 CN" panose="02020400000000000000" pitchFamily="18" charset="-122"/>
                  <a:ea typeface="思源宋体 CN" panose="02020400000000000000" pitchFamily="18" charset="-122"/>
                  <a:cs typeface="+mn-ea"/>
                  <a:sym typeface="+mn-lt"/>
                </a:rPr>
                <a:t>成员：张俊晨 严沁 李自强 王卫东 李晨儿</a:t>
              </a:r>
              <a:endParaRPr lang="en-US" altLang="zh-CN" sz="2800" cap="all">
                <a:latin typeface="思源宋体 CN" panose="02020400000000000000" pitchFamily="18" charset="-122"/>
                <a:ea typeface="思源宋体 CN" panose="02020400000000000000" pitchFamily="18" charset="-122"/>
                <a:cs typeface="+mn-ea"/>
                <a:sym typeface="+mn-lt"/>
              </a:endParaRPr>
            </a:p>
            <a:p>
              <a:pPr marL="0" marR="0" lvl="0" indent="0" algn="ctr" rtl="0" fontAlgn="auto">
                <a:lnSpc>
                  <a:spcPct val="120000"/>
                </a:lnSpc>
                <a:spcBef>
                  <a:spcPts val="0"/>
                </a:spcBef>
                <a:spcAft>
                  <a:spcPts val="0"/>
                </a:spcAft>
                <a:buNone/>
              </a:pPr>
              <a:r>
                <a:rPr lang="zh-CN" altLang="en-US" sz="2800" i="0" cap="all">
                  <a:uFillTx/>
                  <a:latin typeface="思源宋体 CN" panose="02020400000000000000" pitchFamily="18" charset="-122"/>
                  <a:ea typeface="思源宋体 CN" panose="02020400000000000000" pitchFamily="18" charset="-122"/>
                  <a:cs typeface="+mn-ea"/>
                  <a:sym typeface="+mn-lt"/>
                </a:rPr>
                <a:t>党存远 常振涛 许思诺 徐俊秀</a:t>
              </a:r>
              <a:endParaRPr lang="en-ID" sz="2800" i="0" cap="all" dirty="0">
                <a:uFillTx/>
                <a:latin typeface="思源宋体 CN" panose="02020400000000000000" pitchFamily="18" charset="-122"/>
                <a:ea typeface="思源宋体 CN" panose="02020400000000000000" pitchFamily="18" charset="-122"/>
                <a:cs typeface="+mn-ea"/>
                <a:sym typeface="+mn-lt"/>
              </a:endParaRPr>
            </a:p>
          </p:txBody>
        </p:sp>
        <p:sp>
          <p:nvSpPr>
            <p:cNvPr id="12" name="矩形 14"/>
            <p:cNvSpPr/>
            <p:nvPr/>
          </p:nvSpPr>
          <p:spPr>
            <a:xfrm flipV="1">
              <a:off x="4826" y="6295"/>
              <a:ext cx="11609" cy="12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cs typeface="+mn-ea"/>
                <a:sym typeface="+mn-lt"/>
              </a:endParaRPr>
            </a:p>
          </p:txBody>
        </p:sp>
        <p:sp>
          <p:nvSpPr>
            <p:cNvPr id="20" name="文本框 19"/>
            <p:cNvSpPr txBox="1"/>
            <p:nvPr/>
          </p:nvSpPr>
          <p:spPr>
            <a:xfrm>
              <a:off x="13663" y="7533"/>
              <a:ext cx="5544" cy="1148"/>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lnSpc>
                  <a:spcPct val="150000"/>
                </a:lnSpc>
              </a:pPr>
              <a:r>
                <a:rPr lang="zh-CN" altLang="en-US" spc="0" dirty="0">
                  <a:solidFill>
                    <a:schemeClr val="tx1">
                      <a:lumMod val="75000"/>
                      <a:lumOff val="25000"/>
                    </a:schemeClr>
                  </a:solidFill>
                  <a:effectLst/>
                  <a:latin typeface="思源宋体 CN" panose="02020400000000000000" pitchFamily="18" charset="-122"/>
                  <a:ea typeface="思源宋体 CN" panose="02020400000000000000" pitchFamily="18" charset="-122"/>
                  <a:cs typeface="+mn-ea"/>
                  <a:sym typeface="+mn-lt"/>
                </a:rPr>
                <a:t>汇报</a:t>
              </a:r>
              <a:r>
                <a:rPr lang="zh-CN" altLang="en-US" spc="0">
                  <a:solidFill>
                    <a:schemeClr val="tx1">
                      <a:lumMod val="75000"/>
                      <a:lumOff val="25000"/>
                    </a:schemeClr>
                  </a:solidFill>
                  <a:effectLst/>
                  <a:latin typeface="思源宋体 CN" panose="02020400000000000000" pitchFamily="18" charset="-122"/>
                  <a:ea typeface="思源宋体 CN" panose="02020400000000000000" pitchFamily="18" charset="-122"/>
                  <a:cs typeface="+mn-ea"/>
                  <a:sym typeface="+mn-lt"/>
                </a:rPr>
                <a:t>人：张俊晨</a:t>
              </a:r>
              <a:endParaRPr lang="en-US" altLang="zh-CN" spc="0" dirty="0">
                <a:solidFill>
                  <a:schemeClr val="tx1">
                    <a:lumMod val="75000"/>
                    <a:lumOff val="25000"/>
                  </a:schemeClr>
                </a:solidFill>
                <a:effectLst/>
                <a:latin typeface="思源宋体 CN" panose="02020400000000000000" pitchFamily="18" charset="-122"/>
                <a:ea typeface="思源宋体 CN" panose="02020400000000000000" pitchFamily="18" charset="-122"/>
                <a:cs typeface="+mn-ea"/>
                <a:sym typeface="+mn-lt"/>
              </a:endParaRPr>
            </a:p>
            <a:p>
              <a:pPr algn="ctr">
                <a:lnSpc>
                  <a:spcPct val="150000"/>
                </a:lnSpc>
              </a:pPr>
              <a:r>
                <a:rPr lang="zh-CN" altLang="en-US" spc="0" dirty="0">
                  <a:solidFill>
                    <a:schemeClr val="tx1">
                      <a:lumMod val="75000"/>
                      <a:lumOff val="25000"/>
                    </a:schemeClr>
                  </a:solidFill>
                  <a:effectLst/>
                  <a:latin typeface="思源宋体 CN" panose="02020400000000000000" pitchFamily="18" charset="-122"/>
                  <a:ea typeface="思源宋体 CN" panose="02020400000000000000" pitchFamily="18" charset="-122"/>
                  <a:cs typeface="+mn-ea"/>
                  <a:sym typeface="+mn-lt"/>
                </a:rPr>
                <a:t>日期</a:t>
              </a:r>
              <a:r>
                <a:rPr lang="zh-CN" altLang="en-US" spc="0">
                  <a:solidFill>
                    <a:schemeClr val="tx1">
                      <a:lumMod val="75000"/>
                      <a:lumOff val="25000"/>
                    </a:schemeClr>
                  </a:solidFill>
                  <a:effectLst/>
                  <a:latin typeface="思源宋体 CN" panose="02020400000000000000" pitchFamily="18" charset="-122"/>
                  <a:ea typeface="思源宋体 CN" panose="02020400000000000000" pitchFamily="18" charset="-122"/>
                  <a:cs typeface="+mn-ea"/>
                  <a:sym typeface="+mn-lt"/>
                </a:rPr>
                <a:t>：</a:t>
              </a:r>
              <a:r>
                <a:rPr lang="en-US" altLang="zh-CN" spc="0">
                  <a:solidFill>
                    <a:schemeClr val="tx1">
                      <a:lumMod val="75000"/>
                      <a:lumOff val="25000"/>
                    </a:schemeClr>
                  </a:solidFill>
                  <a:effectLst/>
                  <a:latin typeface="思源宋体 CN" panose="02020400000000000000" pitchFamily="18" charset="-122"/>
                  <a:ea typeface="思源宋体 CN" panose="02020400000000000000" pitchFamily="18" charset="-122"/>
                  <a:cs typeface="Times New Roman" panose="02020603050405020304" pitchFamily="18" charset="0"/>
                  <a:sym typeface="+mn-lt"/>
                </a:rPr>
                <a:t>2024</a:t>
              </a:r>
              <a:r>
                <a:rPr lang="zh-CN" altLang="en-US" spc="0">
                  <a:solidFill>
                    <a:schemeClr val="tx1">
                      <a:lumMod val="75000"/>
                      <a:lumOff val="25000"/>
                    </a:schemeClr>
                  </a:solidFill>
                  <a:effectLst/>
                  <a:latin typeface="思源宋体 CN" panose="02020400000000000000" pitchFamily="18" charset="-122"/>
                  <a:ea typeface="思源宋体 CN" panose="02020400000000000000" pitchFamily="18" charset="-122"/>
                  <a:cs typeface="+mn-ea"/>
                  <a:sym typeface="+mn-lt"/>
                </a:rPr>
                <a:t>年</a:t>
              </a:r>
              <a:r>
                <a:rPr lang="en-US" altLang="zh-CN" spc="0">
                  <a:solidFill>
                    <a:schemeClr val="tx1">
                      <a:lumMod val="75000"/>
                      <a:lumOff val="25000"/>
                    </a:schemeClr>
                  </a:solidFill>
                  <a:effectLst/>
                  <a:latin typeface="思源宋体 CN" panose="02020400000000000000" pitchFamily="18" charset="-122"/>
                  <a:ea typeface="思源宋体 CN" panose="02020400000000000000" pitchFamily="18" charset="-122"/>
                  <a:cs typeface="Times New Roman" panose="02020603050405020304" pitchFamily="18" charset="0"/>
                  <a:sym typeface="+mn-lt"/>
                </a:rPr>
                <a:t>6</a:t>
              </a:r>
              <a:r>
                <a:rPr lang="zh-CN" altLang="en-US" spc="0">
                  <a:solidFill>
                    <a:schemeClr val="tx1">
                      <a:lumMod val="75000"/>
                      <a:lumOff val="25000"/>
                    </a:schemeClr>
                  </a:solidFill>
                  <a:effectLst/>
                  <a:latin typeface="思源宋体 CN" panose="02020400000000000000" pitchFamily="18" charset="-122"/>
                  <a:ea typeface="思源宋体 CN" panose="02020400000000000000" pitchFamily="18" charset="-122"/>
                  <a:cs typeface="+mn-ea"/>
                  <a:sym typeface="+mn-lt"/>
                </a:rPr>
                <a:t>月</a:t>
              </a:r>
              <a:r>
                <a:rPr lang="en-US" altLang="zh-CN" spc="0">
                  <a:solidFill>
                    <a:schemeClr val="tx1">
                      <a:lumMod val="75000"/>
                      <a:lumOff val="25000"/>
                    </a:schemeClr>
                  </a:solidFill>
                  <a:effectLst/>
                  <a:latin typeface="思源宋体 CN" panose="02020400000000000000" pitchFamily="18" charset="-122"/>
                  <a:ea typeface="思源宋体 CN" panose="02020400000000000000" pitchFamily="18" charset="-122"/>
                  <a:cs typeface="Times New Roman" panose="02020603050405020304" pitchFamily="18" charset="0"/>
                  <a:sym typeface="+mn-lt"/>
                </a:rPr>
                <a:t>29</a:t>
              </a:r>
              <a:r>
                <a:rPr lang="zh-CN" altLang="en-US" spc="0">
                  <a:solidFill>
                    <a:schemeClr val="tx1">
                      <a:lumMod val="75000"/>
                      <a:lumOff val="25000"/>
                    </a:schemeClr>
                  </a:solidFill>
                  <a:effectLst/>
                  <a:latin typeface="思源宋体 CN" panose="02020400000000000000" pitchFamily="18" charset="-122"/>
                  <a:ea typeface="思源宋体 CN" panose="02020400000000000000" pitchFamily="18" charset="-122"/>
                  <a:cs typeface="+mn-ea"/>
                  <a:sym typeface="+mn-lt"/>
                </a:rPr>
                <a:t>日</a:t>
              </a:r>
              <a:endParaRPr lang="zh-CN" altLang="en-US" spc="0" dirty="0">
                <a:solidFill>
                  <a:schemeClr val="tx1">
                    <a:lumMod val="75000"/>
                    <a:lumOff val="25000"/>
                  </a:schemeClr>
                </a:solidFill>
                <a:effectLst/>
                <a:latin typeface="思源宋体 CN" panose="02020400000000000000" pitchFamily="18" charset="-122"/>
                <a:ea typeface="思源宋体 CN" panose="02020400000000000000" pitchFamily="18" charset="-122"/>
                <a:cs typeface="+mn-ea"/>
                <a:sym typeface="+mn-lt"/>
              </a:endParaRPr>
            </a:p>
          </p:txBody>
        </p:sp>
      </p:grpSp>
      <p:pic>
        <p:nvPicPr>
          <p:cNvPr id="2" name="图片 1"/>
          <p:cNvPicPr>
            <a:picLocks noChangeAspect="1"/>
          </p:cNvPicPr>
          <p:nvPr/>
        </p:nvPicPr>
        <p:blipFill>
          <a:blip r:embed="rId4"/>
          <a:stretch>
            <a:fillRect/>
          </a:stretch>
        </p:blipFill>
        <p:spPr>
          <a:xfrm>
            <a:off x="8017142" y="116200"/>
            <a:ext cx="4099559" cy="769029"/>
          </a:xfrm>
          <a:prstGeom prst="rect">
            <a:avLst/>
          </a:prstGeom>
        </p:spPr>
      </p:pic>
      <p:sp>
        <p:nvSpPr>
          <p:cNvPr id="3" name="文本框 2"/>
          <p:cNvSpPr txBox="1"/>
          <p:nvPr/>
        </p:nvSpPr>
        <p:spPr>
          <a:xfrm>
            <a:off x="2847630" y="3123417"/>
            <a:ext cx="7644629" cy="954107"/>
          </a:xfrm>
          <a:prstGeom prst="rect">
            <a:avLst/>
          </a:prstGeom>
          <a:noFill/>
        </p:spPr>
        <p:txBody>
          <a:bodyPr wrap="square" rtlCol="0">
            <a:spAutoFit/>
          </a:bodyPr>
          <a:lstStyle/>
          <a:p>
            <a:pPr algn="ctr"/>
            <a:r>
              <a:rPr lang="zh-CN" altLang="en-US" sz="3600">
                <a:solidFill>
                  <a:prstClr val="black"/>
                </a:solidFill>
                <a:latin typeface="思源宋体 CN" panose="02020400000000000000" pitchFamily="18" charset="-122"/>
                <a:ea typeface="思源宋体 CN" panose="02020400000000000000" pitchFamily="18" charset="-122"/>
                <a:sym typeface="+mn-ea"/>
              </a:rPr>
              <a:t>中国国际大学生创新大赛答辩</a:t>
            </a:r>
            <a:endParaRPr lang="zh-CN" altLang="en-US" sz="3600" dirty="0">
              <a:solidFill>
                <a:prstClr val="black"/>
              </a:solidFill>
              <a:latin typeface="思源宋体 CN" panose="02020400000000000000" pitchFamily="18" charset="-122"/>
              <a:ea typeface="思源宋体 CN" panose="02020400000000000000" pitchFamily="18" charset="-122"/>
            </a:endParaRPr>
          </a:p>
          <a:p>
            <a:endParaRPr lang="zh-CN" altLang="en-US" sz="2000" dirty="0">
              <a:solidFill>
                <a:prstClr val="black"/>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182">
        <p:fade/>
      </p:transition>
    </mc:Choice>
    <mc:Fallback xmlns="">
      <p:transition spd="med" advTm="118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364740"/>
            <a:ext cx="12192000" cy="6065520"/>
            <a:chOff x="0" y="1883"/>
            <a:chExt cx="19200" cy="9552"/>
          </a:xfrm>
        </p:grpSpPr>
        <p:pic>
          <p:nvPicPr>
            <p:cNvPr id="4" name="图片 3" descr="wave_colorf_spect13"/>
            <p:cNvPicPr>
              <a:picLocks noChangeAspect="1"/>
            </p:cNvPicPr>
            <p:nvPr/>
          </p:nvPicPr>
          <p:blipFill>
            <a:blip r:embed="rId4"/>
            <a:stretch>
              <a:fillRect/>
            </a:stretch>
          </p:blipFill>
          <p:spPr>
            <a:xfrm>
              <a:off x="0" y="1883"/>
              <a:ext cx="19200" cy="9553"/>
            </a:xfrm>
            <a:prstGeom prst="rect">
              <a:avLst/>
            </a:prstGeom>
          </p:spPr>
        </p:pic>
        <p:sp>
          <p:nvSpPr>
            <p:cNvPr id="5" name="矩形 4"/>
            <p:cNvSpPr/>
            <p:nvPr/>
          </p:nvSpPr>
          <p:spPr>
            <a:xfrm>
              <a:off x="11906" y="5546"/>
              <a:ext cx="6023" cy="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p:cNvGrpSpPr/>
          <p:nvPr/>
        </p:nvGrpSpPr>
        <p:grpSpPr>
          <a:xfrm>
            <a:off x="11663680" y="2932430"/>
            <a:ext cx="95250" cy="962025"/>
            <a:chOff x="18243" y="5368"/>
            <a:chExt cx="150" cy="1515"/>
          </a:xfrm>
          <a:solidFill>
            <a:schemeClr val="bg1">
              <a:lumMod val="85000"/>
            </a:schemeClr>
          </a:solidFill>
        </p:grpSpPr>
        <p:sp>
          <p:nvSpPr>
            <p:cNvPr id="31" name="椭圆 30"/>
            <p:cNvSpPr/>
            <p:nvPr/>
          </p:nvSpPr>
          <p:spPr>
            <a:xfrm>
              <a:off x="18243" y="5368"/>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39" name="椭圆 38"/>
            <p:cNvSpPr/>
            <p:nvPr/>
          </p:nvSpPr>
          <p:spPr>
            <a:xfrm>
              <a:off x="18243" y="582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1" name="椭圆 40"/>
            <p:cNvSpPr/>
            <p:nvPr/>
          </p:nvSpPr>
          <p:spPr>
            <a:xfrm>
              <a:off x="18243" y="6278"/>
              <a:ext cx="151" cy="15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2" name="椭圆 41"/>
            <p:cNvSpPr/>
            <p:nvPr/>
          </p:nvSpPr>
          <p:spPr>
            <a:xfrm>
              <a:off x="18243" y="673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sp>
        <p:nvSpPr>
          <p:cNvPr id="45" name="文本框 44"/>
          <p:cNvSpPr txBox="1"/>
          <p:nvPr/>
        </p:nvSpPr>
        <p:spPr>
          <a:xfrm>
            <a:off x="9992995" y="171450"/>
            <a:ext cx="1765935" cy="368300"/>
          </a:xfrm>
          <a:prstGeom prst="rect">
            <a:avLst/>
          </a:prstGeom>
          <a:noFill/>
        </p:spPr>
        <p:txBody>
          <a:bodyPr wrap="square" rtlCol="0">
            <a:spAutoFit/>
          </a:bodyPr>
          <a:lstStyle/>
          <a:p>
            <a:pPr algn="r"/>
            <a:r>
              <a:rPr lang="en-US" altLang="zh-CN" sz="900">
                <a:solidFill>
                  <a:schemeClr val="bg1">
                    <a:lumMod val="50000"/>
                  </a:schemeClr>
                </a:solidFill>
                <a:cs typeface="+mn-ea"/>
                <a:sym typeface="+mn-lt"/>
              </a:rPr>
              <a:t>COMM</a:t>
            </a:r>
          </a:p>
          <a:p>
            <a:pPr algn="r"/>
            <a:r>
              <a:rPr lang="en-US" altLang="zh-CN" sz="900">
                <a:solidFill>
                  <a:schemeClr val="bg1">
                    <a:lumMod val="50000"/>
                  </a:schemeClr>
                </a:solidFill>
                <a:cs typeface="+mn-ea"/>
                <a:sym typeface="+mn-lt"/>
              </a:rPr>
              <a:t>ITTE</a:t>
            </a:r>
          </a:p>
        </p:txBody>
      </p:sp>
      <p:sp>
        <p:nvSpPr>
          <p:cNvPr id="2" name="矩形 1"/>
          <p:cNvSpPr/>
          <p:nvPr/>
        </p:nvSpPr>
        <p:spPr bwMode="auto">
          <a:xfrm>
            <a:off x="2315727" y="2600047"/>
            <a:ext cx="7806055" cy="1107996"/>
          </a:xfrm>
          <a:prstGeom prst="rect">
            <a:avLst/>
          </a:prstGeom>
          <a:noFill/>
          <a:ln>
            <a:noFill/>
          </a:ln>
        </p:spPr>
        <p:txBody>
          <a:bodyPr wrap="square" rtlCol="0">
            <a:spAutoFit/>
          </a:bodyPr>
          <a:lstStyle/>
          <a:p>
            <a:pPr algn="dist" defTabSz="457200"/>
            <a:r>
              <a:rPr lang="zh-CN" altLang="en-US" sz="6600" dirty="0">
                <a:ln w="38100">
                  <a:noFill/>
                </a:ln>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关键问题与研究方案</a:t>
            </a:r>
          </a:p>
        </p:txBody>
      </p:sp>
      <p:sp>
        <p:nvSpPr>
          <p:cNvPr id="9" name="矩形: 圆角 77"/>
          <p:cNvSpPr/>
          <p:nvPr/>
        </p:nvSpPr>
        <p:spPr>
          <a:xfrm>
            <a:off x="5453380" y="4178935"/>
            <a:ext cx="1355725" cy="382270"/>
          </a:xfrm>
          <a:prstGeom prst="roundRect">
            <a:avLst>
              <a:gd name="adj" fmla="val 50000"/>
            </a:avLst>
          </a:prstGeom>
          <a:solidFill>
            <a:srgbClr val="3FA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宋体 CN" panose="02020400000000000000" pitchFamily="18" charset="-122"/>
                <a:ea typeface="思源宋体 CN" panose="02020400000000000000" pitchFamily="18" charset="-122"/>
                <a:cs typeface="+mn-ea"/>
                <a:sym typeface="+mn-lt"/>
              </a:rPr>
              <a:t>第三部分</a:t>
            </a:r>
          </a:p>
        </p:txBody>
      </p:sp>
      <p:pic>
        <p:nvPicPr>
          <p:cNvPr id="10" name="图片 9"/>
          <p:cNvPicPr>
            <a:picLocks noChangeAspect="1"/>
          </p:cNvPicPr>
          <p:nvPr/>
        </p:nvPicPr>
        <p:blipFill>
          <a:blip r:embed="rId5"/>
          <a:stretch>
            <a:fillRect/>
          </a:stretch>
        </p:blipFill>
        <p:spPr>
          <a:xfrm>
            <a:off x="8661461" y="116200"/>
            <a:ext cx="3437193" cy="64477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3074">
        <p:fade/>
      </p:transition>
    </mc:Choice>
    <mc:Fallback xmlns="">
      <p:transition spd="med" advTm="307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8" name="深度视觉·原创设计 https://www.docer.com/works?userid=22383862"/>
          <p:cNvSpPr>
            <a:spLocks noEditPoints="1"/>
          </p:cNvSpPr>
          <p:nvPr/>
        </p:nvSpPr>
        <p:spPr bwMode="auto">
          <a:xfrm>
            <a:off x="3247647" y="3396030"/>
            <a:ext cx="479425" cy="423545"/>
          </a:xfrm>
          <a:custGeom>
            <a:avLst/>
            <a:gdLst>
              <a:gd name="T0" fmla="*/ 112 w 128"/>
              <a:gd name="T1" fmla="*/ 60 h 112"/>
              <a:gd name="T2" fmla="*/ 104 w 128"/>
              <a:gd name="T3" fmla="*/ 60 h 112"/>
              <a:gd name="T4" fmla="*/ 104 w 128"/>
              <a:gd name="T5" fmla="*/ 16 h 112"/>
              <a:gd name="T6" fmla="*/ 88 w 128"/>
              <a:gd name="T7" fmla="*/ 0 h 112"/>
              <a:gd name="T8" fmla="*/ 40 w 128"/>
              <a:gd name="T9" fmla="*/ 0 h 112"/>
              <a:gd name="T10" fmla="*/ 24 w 128"/>
              <a:gd name="T11" fmla="*/ 16 h 112"/>
              <a:gd name="T12" fmla="*/ 24 w 128"/>
              <a:gd name="T13" fmla="*/ 60 h 112"/>
              <a:gd name="T14" fmla="*/ 16 w 128"/>
              <a:gd name="T15" fmla="*/ 60 h 112"/>
              <a:gd name="T16" fmla="*/ 0 w 128"/>
              <a:gd name="T17" fmla="*/ 76 h 112"/>
              <a:gd name="T18" fmla="*/ 0 w 128"/>
              <a:gd name="T19" fmla="*/ 84 h 112"/>
              <a:gd name="T20" fmla="*/ 16 w 128"/>
              <a:gd name="T21" fmla="*/ 100 h 112"/>
              <a:gd name="T22" fmla="*/ 25 w 128"/>
              <a:gd name="T23" fmla="*/ 100 h 112"/>
              <a:gd name="T24" fmla="*/ 40 w 128"/>
              <a:gd name="T25" fmla="*/ 112 h 112"/>
              <a:gd name="T26" fmla="*/ 88 w 128"/>
              <a:gd name="T27" fmla="*/ 112 h 112"/>
              <a:gd name="T28" fmla="*/ 103 w 128"/>
              <a:gd name="T29" fmla="*/ 100 h 112"/>
              <a:gd name="T30" fmla="*/ 112 w 128"/>
              <a:gd name="T31" fmla="*/ 100 h 112"/>
              <a:gd name="T32" fmla="*/ 128 w 128"/>
              <a:gd name="T33" fmla="*/ 84 h 112"/>
              <a:gd name="T34" fmla="*/ 128 w 128"/>
              <a:gd name="T35" fmla="*/ 76 h 112"/>
              <a:gd name="T36" fmla="*/ 112 w 128"/>
              <a:gd name="T37" fmla="*/ 60 h 112"/>
              <a:gd name="T38" fmla="*/ 32 w 128"/>
              <a:gd name="T39" fmla="*/ 16 h 112"/>
              <a:gd name="T40" fmla="*/ 40 w 128"/>
              <a:gd name="T41" fmla="*/ 8 h 112"/>
              <a:gd name="T42" fmla="*/ 88 w 128"/>
              <a:gd name="T43" fmla="*/ 8 h 112"/>
              <a:gd name="T44" fmla="*/ 96 w 128"/>
              <a:gd name="T45" fmla="*/ 16 h 112"/>
              <a:gd name="T46" fmla="*/ 96 w 128"/>
              <a:gd name="T47" fmla="*/ 60 h 112"/>
              <a:gd name="T48" fmla="*/ 32 w 128"/>
              <a:gd name="T49" fmla="*/ 60 h 112"/>
              <a:gd name="T50" fmla="*/ 32 w 128"/>
              <a:gd name="T51" fmla="*/ 16 h 112"/>
              <a:gd name="T52" fmla="*/ 88 w 128"/>
              <a:gd name="T53" fmla="*/ 104 h 112"/>
              <a:gd name="T54" fmla="*/ 40 w 128"/>
              <a:gd name="T55" fmla="*/ 104 h 112"/>
              <a:gd name="T56" fmla="*/ 32 w 128"/>
              <a:gd name="T57" fmla="*/ 96 h 112"/>
              <a:gd name="T58" fmla="*/ 40 w 128"/>
              <a:gd name="T59" fmla="*/ 88 h 112"/>
              <a:gd name="T60" fmla="*/ 88 w 128"/>
              <a:gd name="T61" fmla="*/ 88 h 112"/>
              <a:gd name="T62" fmla="*/ 96 w 128"/>
              <a:gd name="T63" fmla="*/ 96 h 112"/>
              <a:gd name="T64" fmla="*/ 88 w 128"/>
              <a:gd name="T65" fmla="*/ 104 h 112"/>
              <a:gd name="T66" fmla="*/ 120 w 128"/>
              <a:gd name="T67" fmla="*/ 84 h 112"/>
              <a:gd name="T68" fmla="*/ 112 w 128"/>
              <a:gd name="T69" fmla="*/ 92 h 112"/>
              <a:gd name="T70" fmla="*/ 103 w 128"/>
              <a:gd name="T71" fmla="*/ 92 h 112"/>
              <a:gd name="T72" fmla="*/ 88 w 128"/>
              <a:gd name="T73" fmla="*/ 80 h 112"/>
              <a:gd name="T74" fmla="*/ 40 w 128"/>
              <a:gd name="T75" fmla="*/ 80 h 112"/>
              <a:gd name="T76" fmla="*/ 25 w 128"/>
              <a:gd name="T77" fmla="*/ 92 h 112"/>
              <a:gd name="T78" fmla="*/ 16 w 128"/>
              <a:gd name="T79" fmla="*/ 92 h 112"/>
              <a:gd name="T80" fmla="*/ 8 w 128"/>
              <a:gd name="T81" fmla="*/ 84 h 112"/>
              <a:gd name="T82" fmla="*/ 8 w 128"/>
              <a:gd name="T83" fmla="*/ 76 h 112"/>
              <a:gd name="T84" fmla="*/ 16 w 128"/>
              <a:gd name="T85" fmla="*/ 68 h 112"/>
              <a:gd name="T86" fmla="*/ 112 w 128"/>
              <a:gd name="T87" fmla="*/ 68 h 112"/>
              <a:gd name="T88" fmla="*/ 120 w 128"/>
              <a:gd name="T89" fmla="*/ 76 h 112"/>
              <a:gd name="T90" fmla="*/ 120 w 128"/>
              <a:gd name="T91"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12">
                <a:moveTo>
                  <a:pt x="112" y="60"/>
                </a:moveTo>
                <a:cubicBezTo>
                  <a:pt x="104" y="60"/>
                  <a:pt x="104" y="60"/>
                  <a:pt x="104" y="60"/>
                </a:cubicBezTo>
                <a:cubicBezTo>
                  <a:pt x="104" y="16"/>
                  <a:pt x="104" y="16"/>
                  <a:pt x="104" y="16"/>
                </a:cubicBezTo>
                <a:cubicBezTo>
                  <a:pt x="104" y="7"/>
                  <a:pt x="97" y="0"/>
                  <a:pt x="88" y="0"/>
                </a:cubicBezTo>
                <a:cubicBezTo>
                  <a:pt x="40" y="0"/>
                  <a:pt x="40" y="0"/>
                  <a:pt x="40" y="0"/>
                </a:cubicBezTo>
                <a:cubicBezTo>
                  <a:pt x="31" y="0"/>
                  <a:pt x="24" y="7"/>
                  <a:pt x="24" y="16"/>
                </a:cubicBezTo>
                <a:cubicBezTo>
                  <a:pt x="24" y="16"/>
                  <a:pt x="24" y="57"/>
                  <a:pt x="24" y="60"/>
                </a:cubicBezTo>
                <a:cubicBezTo>
                  <a:pt x="16" y="60"/>
                  <a:pt x="16" y="60"/>
                  <a:pt x="16" y="60"/>
                </a:cubicBezTo>
                <a:cubicBezTo>
                  <a:pt x="7" y="60"/>
                  <a:pt x="0" y="67"/>
                  <a:pt x="0" y="76"/>
                </a:cubicBezTo>
                <a:cubicBezTo>
                  <a:pt x="0" y="84"/>
                  <a:pt x="0" y="84"/>
                  <a:pt x="0" y="84"/>
                </a:cubicBezTo>
                <a:cubicBezTo>
                  <a:pt x="0" y="93"/>
                  <a:pt x="7" y="100"/>
                  <a:pt x="16" y="100"/>
                </a:cubicBezTo>
                <a:cubicBezTo>
                  <a:pt x="25" y="100"/>
                  <a:pt x="25" y="100"/>
                  <a:pt x="25" y="100"/>
                </a:cubicBezTo>
                <a:cubicBezTo>
                  <a:pt x="26" y="107"/>
                  <a:pt x="33" y="112"/>
                  <a:pt x="40" y="112"/>
                </a:cubicBezTo>
                <a:cubicBezTo>
                  <a:pt x="88" y="112"/>
                  <a:pt x="88" y="112"/>
                  <a:pt x="88" y="112"/>
                </a:cubicBezTo>
                <a:cubicBezTo>
                  <a:pt x="95" y="112"/>
                  <a:pt x="102" y="107"/>
                  <a:pt x="103" y="100"/>
                </a:cubicBezTo>
                <a:cubicBezTo>
                  <a:pt x="112" y="100"/>
                  <a:pt x="112" y="100"/>
                  <a:pt x="112" y="100"/>
                </a:cubicBezTo>
                <a:cubicBezTo>
                  <a:pt x="121" y="100"/>
                  <a:pt x="128" y="93"/>
                  <a:pt x="128" y="84"/>
                </a:cubicBezTo>
                <a:cubicBezTo>
                  <a:pt x="128" y="76"/>
                  <a:pt x="128" y="76"/>
                  <a:pt x="128" y="76"/>
                </a:cubicBezTo>
                <a:cubicBezTo>
                  <a:pt x="128" y="67"/>
                  <a:pt x="121" y="60"/>
                  <a:pt x="112" y="60"/>
                </a:cubicBezTo>
                <a:close/>
                <a:moveTo>
                  <a:pt x="32" y="16"/>
                </a:moveTo>
                <a:cubicBezTo>
                  <a:pt x="32" y="12"/>
                  <a:pt x="36" y="8"/>
                  <a:pt x="40" y="8"/>
                </a:cubicBezTo>
                <a:cubicBezTo>
                  <a:pt x="88" y="8"/>
                  <a:pt x="88" y="8"/>
                  <a:pt x="88" y="8"/>
                </a:cubicBezTo>
                <a:cubicBezTo>
                  <a:pt x="92" y="8"/>
                  <a:pt x="96" y="12"/>
                  <a:pt x="96" y="16"/>
                </a:cubicBezTo>
                <a:cubicBezTo>
                  <a:pt x="96" y="60"/>
                  <a:pt x="96" y="60"/>
                  <a:pt x="96" y="60"/>
                </a:cubicBezTo>
                <a:cubicBezTo>
                  <a:pt x="32" y="60"/>
                  <a:pt x="32" y="60"/>
                  <a:pt x="32" y="60"/>
                </a:cubicBezTo>
                <a:lnTo>
                  <a:pt x="32" y="16"/>
                </a:lnTo>
                <a:close/>
                <a:moveTo>
                  <a:pt x="88" y="104"/>
                </a:moveTo>
                <a:cubicBezTo>
                  <a:pt x="40" y="104"/>
                  <a:pt x="40" y="104"/>
                  <a:pt x="40" y="104"/>
                </a:cubicBezTo>
                <a:cubicBezTo>
                  <a:pt x="36" y="104"/>
                  <a:pt x="32" y="100"/>
                  <a:pt x="32" y="96"/>
                </a:cubicBezTo>
                <a:cubicBezTo>
                  <a:pt x="32" y="92"/>
                  <a:pt x="36" y="88"/>
                  <a:pt x="40" y="88"/>
                </a:cubicBezTo>
                <a:cubicBezTo>
                  <a:pt x="88" y="88"/>
                  <a:pt x="88" y="88"/>
                  <a:pt x="88" y="88"/>
                </a:cubicBezTo>
                <a:cubicBezTo>
                  <a:pt x="92" y="88"/>
                  <a:pt x="96" y="92"/>
                  <a:pt x="96" y="96"/>
                </a:cubicBezTo>
                <a:cubicBezTo>
                  <a:pt x="96" y="100"/>
                  <a:pt x="92" y="104"/>
                  <a:pt x="88" y="104"/>
                </a:cubicBezTo>
                <a:close/>
                <a:moveTo>
                  <a:pt x="120" y="84"/>
                </a:moveTo>
                <a:cubicBezTo>
                  <a:pt x="120" y="88"/>
                  <a:pt x="116" y="92"/>
                  <a:pt x="112" y="92"/>
                </a:cubicBezTo>
                <a:cubicBezTo>
                  <a:pt x="103" y="92"/>
                  <a:pt x="103" y="92"/>
                  <a:pt x="103" y="92"/>
                </a:cubicBezTo>
                <a:cubicBezTo>
                  <a:pt x="102" y="85"/>
                  <a:pt x="95" y="80"/>
                  <a:pt x="88" y="80"/>
                </a:cubicBezTo>
                <a:cubicBezTo>
                  <a:pt x="40" y="80"/>
                  <a:pt x="40" y="80"/>
                  <a:pt x="40" y="80"/>
                </a:cubicBezTo>
                <a:cubicBezTo>
                  <a:pt x="33" y="80"/>
                  <a:pt x="26" y="85"/>
                  <a:pt x="25" y="92"/>
                </a:cubicBezTo>
                <a:cubicBezTo>
                  <a:pt x="16" y="92"/>
                  <a:pt x="16" y="92"/>
                  <a:pt x="16" y="92"/>
                </a:cubicBezTo>
                <a:cubicBezTo>
                  <a:pt x="12" y="92"/>
                  <a:pt x="8" y="88"/>
                  <a:pt x="8" y="84"/>
                </a:cubicBezTo>
                <a:cubicBezTo>
                  <a:pt x="8" y="76"/>
                  <a:pt x="8" y="76"/>
                  <a:pt x="8" y="76"/>
                </a:cubicBezTo>
                <a:cubicBezTo>
                  <a:pt x="8" y="72"/>
                  <a:pt x="12" y="68"/>
                  <a:pt x="16" y="68"/>
                </a:cubicBezTo>
                <a:cubicBezTo>
                  <a:pt x="112" y="68"/>
                  <a:pt x="112" y="68"/>
                  <a:pt x="112" y="68"/>
                </a:cubicBezTo>
                <a:cubicBezTo>
                  <a:pt x="116" y="68"/>
                  <a:pt x="120" y="72"/>
                  <a:pt x="120" y="76"/>
                </a:cubicBezTo>
                <a:lnTo>
                  <a:pt x="120" y="84"/>
                </a:lnTo>
                <a:close/>
              </a:path>
            </a:pathLst>
          </a:custGeom>
          <a:solidFill>
            <a:schemeClr val="bg1"/>
          </a:solidFill>
          <a:ln>
            <a:noFill/>
          </a:ln>
        </p:spPr>
        <p:txBody>
          <a:bodyPr vert="horz" wrap="square" lIns="91440" tIns="45720" rIns="91440" bIns="45720" numCol="1" anchor="t" anchorCtr="0" compatLnSpc="1"/>
          <a:lstStyle/>
          <a:p>
            <a:endParaRPr lang="en-US">
              <a:latin typeface="思源宋体 CN" panose="02020400000000000000" pitchFamily="18" charset="-122"/>
              <a:ea typeface="思源宋体 CN" panose="02020400000000000000" pitchFamily="18" charset="-122"/>
              <a:cs typeface="+mn-ea"/>
              <a:sym typeface="+mn-lt"/>
            </a:endParaRPr>
          </a:p>
        </p:txBody>
      </p:sp>
      <p:sp>
        <p:nvSpPr>
          <p:cNvPr id="15" name="深度视觉·原创设计 https://www.docer.com/works?userid=22383862"/>
          <p:cNvSpPr>
            <a:spLocks noEditPoints="1"/>
          </p:cNvSpPr>
          <p:nvPr/>
        </p:nvSpPr>
        <p:spPr bwMode="auto">
          <a:xfrm>
            <a:off x="2081129" y="5012275"/>
            <a:ext cx="330200" cy="483870"/>
          </a:xfrm>
          <a:custGeom>
            <a:avLst/>
            <a:gdLst>
              <a:gd name="T0" fmla="*/ 88 w 88"/>
              <a:gd name="T1" fmla="*/ 76 h 128"/>
              <a:gd name="T2" fmla="*/ 80 w 88"/>
              <a:gd name="T3" fmla="*/ 76 h 128"/>
              <a:gd name="T4" fmla="*/ 44 w 88"/>
              <a:gd name="T5" fmla="*/ 104 h 128"/>
              <a:gd name="T6" fmla="*/ 8 w 88"/>
              <a:gd name="T7" fmla="*/ 76 h 128"/>
              <a:gd name="T8" fmla="*/ 0 w 88"/>
              <a:gd name="T9" fmla="*/ 76 h 128"/>
              <a:gd name="T10" fmla="*/ 40 w 88"/>
              <a:gd name="T11" fmla="*/ 112 h 128"/>
              <a:gd name="T12" fmla="*/ 40 w 88"/>
              <a:gd name="T13" fmla="*/ 120 h 128"/>
              <a:gd name="T14" fmla="*/ 36 w 88"/>
              <a:gd name="T15" fmla="*/ 120 h 128"/>
              <a:gd name="T16" fmla="*/ 32 w 88"/>
              <a:gd name="T17" fmla="*/ 124 h 128"/>
              <a:gd name="T18" fmla="*/ 36 w 88"/>
              <a:gd name="T19" fmla="*/ 128 h 128"/>
              <a:gd name="T20" fmla="*/ 52 w 88"/>
              <a:gd name="T21" fmla="*/ 128 h 128"/>
              <a:gd name="T22" fmla="*/ 56 w 88"/>
              <a:gd name="T23" fmla="*/ 124 h 128"/>
              <a:gd name="T24" fmla="*/ 52 w 88"/>
              <a:gd name="T25" fmla="*/ 120 h 128"/>
              <a:gd name="T26" fmla="*/ 48 w 88"/>
              <a:gd name="T27" fmla="*/ 120 h 128"/>
              <a:gd name="T28" fmla="*/ 48 w 88"/>
              <a:gd name="T29" fmla="*/ 112 h 128"/>
              <a:gd name="T30" fmla="*/ 88 w 88"/>
              <a:gd name="T31" fmla="*/ 76 h 128"/>
              <a:gd name="T32" fmla="*/ 44 w 88"/>
              <a:gd name="T33" fmla="*/ 96 h 128"/>
              <a:gd name="T34" fmla="*/ 72 w 88"/>
              <a:gd name="T35" fmla="*/ 68 h 128"/>
              <a:gd name="T36" fmla="*/ 72 w 88"/>
              <a:gd name="T37" fmla="*/ 28 h 128"/>
              <a:gd name="T38" fmla="*/ 44 w 88"/>
              <a:gd name="T39" fmla="*/ 0 h 128"/>
              <a:gd name="T40" fmla="*/ 16 w 88"/>
              <a:gd name="T41" fmla="*/ 28 h 128"/>
              <a:gd name="T42" fmla="*/ 16 w 88"/>
              <a:gd name="T43" fmla="*/ 68 h 128"/>
              <a:gd name="T44" fmla="*/ 44 w 88"/>
              <a:gd name="T45" fmla="*/ 96 h 128"/>
              <a:gd name="T46" fmla="*/ 24 w 88"/>
              <a:gd name="T47" fmla="*/ 28 h 128"/>
              <a:gd name="T48" fmla="*/ 44 w 88"/>
              <a:gd name="T49" fmla="*/ 8 h 128"/>
              <a:gd name="T50" fmla="*/ 64 w 88"/>
              <a:gd name="T51" fmla="*/ 28 h 128"/>
              <a:gd name="T52" fmla="*/ 64 w 88"/>
              <a:gd name="T53" fmla="*/ 68 h 128"/>
              <a:gd name="T54" fmla="*/ 44 w 88"/>
              <a:gd name="T55" fmla="*/ 88 h 128"/>
              <a:gd name="T56" fmla="*/ 24 w 88"/>
              <a:gd name="T57" fmla="*/ 68 h 128"/>
              <a:gd name="T58" fmla="*/ 24 w 88"/>
              <a:gd name="T59"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128">
                <a:moveTo>
                  <a:pt x="88" y="76"/>
                </a:moveTo>
                <a:cubicBezTo>
                  <a:pt x="80" y="76"/>
                  <a:pt x="80" y="76"/>
                  <a:pt x="80" y="76"/>
                </a:cubicBezTo>
                <a:cubicBezTo>
                  <a:pt x="76" y="92"/>
                  <a:pt x="61" y="104"/>
                  <a:pt x="44" y="104"/>
                </a:cubicBezTo>
                <a:cubicBezTo>
                  <a:pt x="27" y="104"/>
                  <a:pt x="12" y="92"/>
                  <a:pt x="8" y="76"/>
                </a:cubicBezTo>
                <a:cubicBezTo>
                  <a:pt x="0" y="76"/>
                  <a:pt x="0" y="76"/>
                  <a:pt x="0" y="76"/>
                </a:cubicBezTo>
                <a:cubicBezTo>
                  <a:pt x="4" y="95"/>
                  <a:pt x="20" y="110"/>
                  <a:pt x="40" y="112"/>
                </a:cubicBezTo>
                <a:cubicBezTo>
                  <a:pt x="40" y="120"/>
                  <a:pt x="40" y="120"/>
                  <a:pt x="40" y="120"/>
                </a:cubicBezTo>
                <a:cubicBezTo>
                  <a:pt x="36" y="120"/>
                  <a:pt x="36" y="120"/>
                  <a:pt x="36" y="120"/>
                </a:cubicBezTo>
                <a:cubicBezTo>
                  <a:pt x="34" y="120"/>
                  <a:pt x="32" y="122"/>
                  <a:pt x="32" y="124"/>
                </a:cubicBezTo>
                <a:cubicBezTo>
                  <a:pt x="32" y="126"/>
                  <a:pt x="34" y="128"/>
                  <a:pt x="36" y="128"/>
                </a:cubicBezTo>
                <a:cubicBezTo>
                  <a:pt x="52" y="128"/>
                  <a:pt x="52" y="128"/>
                  <a:pt x="52" y="128"/>
                </a:cubicBezTo>
                <a:cubicBezTo>
                  <a:pt x="54" y="128"/>
                  <a:pt x="56" y="126"/>
                  <a:pt x="56" y="124"/>
                </a:cubicBezTo>
                <a:cubicBezTo>
                  <a:pt x="56" y="122"/>
                  <a:pt x="54" y="120"/>
                  <a:pt x="52" y="120"/>
                </a:cubicBezTo>
                <a:cubicBezTo>
                  <a:pt x="48" y="120"/>
                  <a:pt x="48" y="120"/>
                  <a:pt x="48" y="120"/>
                </a:cubicBezTo>
                <a:cubicBezTo>
                  <a:pt x="48" y="112"/>
                  <a:pt x="48" y="112"/>
                  <a:pt x="48" y="112"/>
                </a:cubicBezTo>
                <a:cubicBezTo>
                  <a:pt x="68" y="110"/>
                  <a:pt x="84" y="95"/>
                  <a:pt x="88" y="76"/>
                </a:cubicBezTo>
                <a:close/>
                <a:moveTo>
                  <a:pt x="44" y="96"/>
                </a:moveTo>
                <a:cubicBezTo>
                  <a:pt x="59" y="96"/>
                  <a:pt x="72" y="83"/>
                  <a:pt x="72" y="68"/>
                </a:cubicBezTo>
                <a:cubicBezTo>
                  <a:pt x="72" y="28"/>
                  <a:pt x="72" y="28"/>
                  <a:pt x="72" y="28"/>
                </a:cubicBezTo>
                <a:cubicBezTo>
                  <a:pt x="72" y="13"/>
                  <a:pt x="59" y="0"/>
                  <a:pt x="44" y="0"/>
                </a:cubicBezTo>
                <a:cubicBezTo>
                  <a:pt x="29" y="0"/>
                  <a:pt x="16" y="13"/>
                  <a:pt x="16" y="28"/>
                </a:cubicBezTo>
                <a:cubicBezTo>
                  <a:pt x="16" y="68"/>
                  <a:pt x="16" y="68"/>
                  <a:pt x="16" y="68"/>
                </a:cubicBezTo>
                <a:cubicBezTo>
                  <a:pt x="16" y="83"/>
                  <a:pt x="29" y="96"/>
                  <a:pt x="44" y="96"/>
                </a:cubicBezTo>
                <a:close/>
                <a:moveTo>
                  <a:pt x="24" y="28"/>
                </a:moveTo>
                <a:cubicBezTo>
                  <a:pt x="24" y="17"/>
                  <a:pt x="33" y="8"/>
                  <a:pt x="44" y="8"/>
                </a:cubicBezTo>
                <a:cubicBezTo>
                  <a:pt x="55" y="8"/>
                  <a:pt x="64" y="17"/>
                  <a:pt x="64" y="28"/>
                </a:cubicBezTo>
                <a:cubicBezTo>
                  <a:pt x="64" y="68"/>
                  <a:pt x="64" y="68"/>
                  <a:pt x="64" y="68"/>
                </a:cubicBezTo>
                <a:cubicBezTo>
                  <a:pt x="64" y="79"/>
                  <a:pt x="55" y="88"/>
                  <a:pt x="44" y="88"/>
                </a:cubicBezTo>
                <a:cubicBezTo>
                  <a:pt x="33" y="88"/>
                  <a:pt x="24" y="79"/>
                  <a:pt x="24" y="68"/>
                </a:cubicBezTo>
                <a:lnTo>
                  <a:pt x="24" y="28"/>
                </a:lnTo>
                <a:close/>
              </a:path>
            </a:pathLst>
          </a:custGeom>
          <a:solidFill>
            <a:schemeClr val="bg1"/>
          </a:solidFill>
          <a:ln>
            <a:noFill/>
          </a:ln>
        </p:spPr>
        <p:txBody>
          <a:bodyPr vert="horz" wrap="square" lIns="91440" tIns="45720" rIns="91440" bIns="45720" numCol="1" anchor="t" anchorCtr="0" compatLnSpc="1"/>
          <a:lstStyle/>
          <a:p>
            <a:endParaRPr lang="en-US">
              <a:latin typeface="思源宋体 CN" panose="02020400000000000000" pitchFamily="18" charset="-122"/>
              <a:ea typeface="思源宋体 CN" panose="02020400000000000000" pitchFamily="18" charset="-122"/>
              <a:cs typeface="+mn-ea"/>
              <a:sym typeface="+mn-lt"/>
            </a:endParaRPr>
          </a:p>
        </p:txBody>
      </p:sp>
      <p:sp>
        <p:nvSpPr>
          <p:cNvPr id="17" name="深度视觉·原创设计 https://www.docer.com/works?userid=22383862"/>
          <p:cNvSpPr txBox="1"/>
          <p:nvPr/>
        </p:nvSpPr>
        <p:spPr>
          <a:xfrm>
            <a:off x="275809" y="1011321"/>
            <a:ext cx="9960427" cy="523220"/>
          </a:xfrm>
          <a:prstGeom prst="rect">
            <a:avLst/>
          </a:prstGeom>
          <a:noFill/>
        </p:spPr>
        <p:txBody>
          <a:bodyPr wrap="square" rtlCol="0">
            <a:spAutoFit/>
          </a:bodyPr>
          <a:lstStyle/>
          <a:p>
            <a:r>
              <a:rPr lang="zh-CN" altLang="en-US" sz="2800" dirty="0">
                <a:solidFill>
                  <a:schemeClr val="tx1">
                    <a:lumMod val="75000"/>
                    <a:lumOff val="25000"/>
                  </a:schemeClr>
                </a:solidFill>
                <a:latin typeface="思源宋体 CN" panose="02020400000000000000" pitchFamily="18" charset="-122"/>
                <a:ea typeface="思源宋体 CN" panose="02020400000000000000" pitchFamily="18" charset="-122"/>
                <a:cs typeface="+mn-ea"/>
                <a:sym typeface="+mn-lt"/>
              </a:rPr>
              <a:t>关键问题</a:t>
            </a:r>
            <a:r>
              <a:rPr lang="en-US" altLang="zh-CN" sz="2800" dirty="0">
                <a:solidFill>
                  <a:schemeClr val="tx1">
                    <a:lumMod val="75000"/>
                    <a:lumOff val="25000"/>
                  </a:schemeClr>
                </a:solidFill>
                <a:latin typeface="思源宋体 CN" panose="02020400000000000000" pitchFamily="18" charset="-122"/>
                <a:ea typeface="思源宋体 CN" panose="02020400000000000000" pitchFamily="18" charset="-122"/>
                <a:cs typeface="+mn-ea"/>
                <a:sym typeface="+mn-lt"/>
              </a:rPr>
              <a:t>1</a:t>
            </a:r>
            <a:r>
              <a:rPr lang="zh-CN" altLang="en-US" sz="2800" dirty="0">
                <a:solidFill>
                  <a:schemeClr val="tx1">
                    <a:lumMod val="75000"/>
                    <a:lumOff val="25000"/>
                  </a:schemeClr>
                </a:solidFill>
                <a:latin typeface="思源宋体 CN" panose="02020400000000000000" pitchFamily="18" charset="-122"/>
                <a:ea typeface="思源宋体 CN" panose="02020400000000000000" pitchFamily="18" charset="-122"/>
                <a:cs typeface="+mn-ea"/>
                <a:sym typeface="+mn-lt"/>
              </a:rPr>
              <a:t>：微表情</a:t>
            </a:r>
            <a:r>
              <a:rPr lang="zh-CN" altLang="en-US" sz="2800" b="1" dirty="0">
                <a:solidFill>
                  <a:srgbClr val="FF0000"/>
                </a:solidFill>
                <a:latin typeface="思源宋体 CN" panose="02020400000000000000" pitchFamily="18" charset="-122"/>
                <a:ea typeface="思源宋体 CN" panose="02020400000000000000" pitchFamily="18" charset="-122"/>
                <a:cs typeface="+mn-ea"/>
                <a:sym typeface="+mn-lt"/>
              </a:rPr>
              <a:t>幅度小</a:t>
            </a:r>
            <a:r>
              <a:rPr lang="zh-CN" altLang="en-US" sz="2800" dirty="0">
                <a:solidFill>
                  <a:schemeClr val="tx1">
                    <a:lumMod val="75000"/>
                    <a:lumOff val="25000"/>
                  </a:schemeClr>
                </a:solidFill>
                <a:latin typeface="思源宋体 CN" panose="02020400000000000000" pitchFamily="18" charset="-122"/>
                <a:ea typeface="思源宋体 CN" panose="02020400000000000000" pitchFamily="18" charset="-122"/>
                <a:cs typeface="+mn-ea"/>
                <a:sym typeface="+mn-lt"/>
              </a:rPr>
              <a:t>、</a:t>
            </a:r>
            <a:r>
              <a:rPr lang="zh-CN" altLang="en-US" sz="2800" b="1" dirty="0">
                <a:solidFill>
                  <a:srgbClr val="FF0000"/>
                </a:solidFill>
                <a:latin typeface="思源宋体 CN" panose="02020400000000000000" pitchFamily="18" charset="-122"/>
                <a:ea typeface="思源宋体 CN" panose="02020400000000000000" pitchFamily="18" charset="-122"/>
                <a:cs typeface="+mn-ea"/>
                <a:sym typeface="+mn-lt"/>
              </a:rPr>
              <a:t>时间短</a:t>
            </a:r>
            <a:r>
              <a:rPr lang="zh-CN" altLang="en-US" sz="2800" dirty="0">
                <a:solidFill>
                  <a:schemeClr val="tx1">
                    <a:lumMod val="75000"/>
                    <a:lumOff val="25000"/>
                  </a:schemeClr>
                </a:solidFill>
                <a:latin typeface="思源宋体 CN" panose="02020400000000000000" pitchFamily="18" charset="-122"/>
                <a:ea typeface="思源宋体 CN" panose="02020400000000000000" pitchFamily="18" charset="-122"/>
                <a:cs typeface="+mn-ea"/>
                <a:sym typeface="+mn-lt"/>
              </a:rPr>
              <a:t>，需要提高准确率</a:t>
            </a:r>
          </a:p>
        </p:txBody>
      </p:sp>
      <p:pic>
        <p:nvPicPr>
          <p:cNvPr id="3" name="图片 2"/>
          <p:cNvPicPr>
            <a:picLocks noChangeAspect="1"/>
          </p:cNvPicPr>
          <p:nvPr/>
        </p:nvPicPr>
        <p:blipFill>
          <a:blip r:embed="rId3"/>
          <a:stretch>
            <a:fillRect/>
          </a:stretch>
        </p:blipFill>
        <p:spPr>
          <a:xfrm>
            <a:off x="9025611" y="141400"/>
            <a:ext cx="2789199" cy="523221"/>
          </a:xfrm>
          <a:prstGeom prst="rect">
            <a:avLst/>
          </a:prstGeom>
        </p:spPr>
      </p:pic>
      <p:sp>
        <p:nvSpPr>
          <p:cNvPr id="4" name="文本框 3"/>
          <p:cNvSpPr txBox="1"/>
          <p:nvPr/>
        </p:nvSpPr>
        <p:spPr>
          <a:xfrm>
            <a:off x="720173" y="904125"/>
            <a:ext cx="5411471" cy="126000"/>
          </a:xfrm>
          <a:prstGeom prst="rect">
            <a:avLst/>
          </a:prstGeom>
          <a:solidFill>
            <a:schemeClr val="accent1"/>
          </a:solidFill>
        </p:spPr>
        <p:txBody>
          <a:bodyPr wrap="square" rtlCol="0">
            <a:spAutoFit/>
          </a:bodyPr>
          <a:lstStyle/>
          <a:p>
            <a:endParaRPr lang="zh-CN" altLang="en-US" dirty="0">
              <a:solidFill>
                <a:schemeClr val="accent1"/>
              </a:solidFill>
              <a:latin typeface="思源宋体 CN" panose="02020400000000000000" pitchFamily="18" charset="-122"/>
              <a:ea typeface="思源宋体 CN" panose="02020400000000000000" pitchFamily="18" charset="-122"/>
            </a:endParaRPr>
          </a:p>
        </p:txBody>
      </p:sp>
      <p:sp>
        <p:nvSpPr>
          <p:cNvPr id="59" name="矩形: 圆角 58"/>
          <p:cNvSpPr/>
          <p:nvPr/>
        </p:nvSpPr>
        <p:spPr>
          <a:xfrm>
            <a:off x="5256022" y="1825707"/>
            <a:ext cx="3875452" cy="1172788"/>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rgbClr val="FF0000"/>
                </a:solidFill>
                <a:latin typeface="思源宋体 CN" panose="02020400000000000000" pitchFamily="18" charset="-122"/>
                <a:ea typeface="思源宋体 CN" panose="02020400000000000000" pitchFamily="18" charset="-122"/>
              </a:rPr>
              <a:t>幅度小</a:t>
            </a:r>
            <a:r>
              <a:rPr lang="zh-CN" altLang="en-US" sz="2000" dirty="0">
                <a:solidFill>
                  <a:schemeClr val="tx1"/>
                </a:solidFill>
                <a:latin typeface="思源宋体 CN" panose="02020400000000000000" pitchFamily="18" charset="-122"/>
                <a:ea typeface="思源宋体 CN" panose="02020400000000000000" pitchFamily="18" charset="-122"/>
              </a:rPr>
              <a:t>：微表情的运动幅度小，强度低，难以被肉眼直接观察到</a:t>
            </a:r>
          </a:p>
        </p:txBody>
      </p:sp>
      <p:sp>
        <p:nvSpPr>
          <p:cNvPr id="60" name="矩形: 圆角 59"/>
          <p:cNvSpPr/>
          <p:nvPr/>
        </p:nvSpPr>
        <p:spPr>
          <a:xfrm>
            <a:off x="5283211" y="3267113"/>
            <a:ext cx="3823973" cy="10606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rgbClr val="FF0000"/>
                </a:solidFill>
                <a:latin typeface="思源宋体 CN" panose="02020400000000000000" pitchFamily="18" charset="-122"/>
                <a:ea typeface="思源宋体 CN" panose="02020400000000000000" pitchFamily="18" charset="-122"/>
                <a:cs typeface="黑体" panose="02010609060101010101" charset="-122"/>
              </a:rPr>
              <a:t>时间短</a:t>
            </a:r>
            <a:r>
              <a:rPr lang="zh-CN" altLang="en-US" sz="2000" dirty="0">
                <a:solidFill>
                  <a:schemeClr val="tx1"/>
                </a:solidFill>
                <a:latin typeface="思源宋体 CN" panose="02020400000000000000" pitchFamily="18" charset="-122"/>
                <a:ea typeface="思源宋体 CN" panose="02020400000000000000" pitchFamily="18" charset="-122"/>
                <a:cs typeface="黑体" panose="02010609060101010101" charset="-122"/>
              </a:rPr>
              <a:t>：微表情的持续时间非常短暂，通常在</a:t>
            </a:r>
            <a:r>
              <a:rPr lang="zh-CN" altLang="en-US" sz="2000" b="1" dirty="0">
                <a:solidFill>
                  <a:srgbClr val="FF0000"/>
                </a:solidFill>
                <a:latin typeface="思源宋体 CN" panose="02020400000000000000" pitchFamily="18" charset="-122"/>
                <a:ea typeface="思源宋体 CN" panose="02020400000000000000" pitchFamily="18" charset="-122"/>
                <a:cs typeface="黑体" panose="02010609060101010101" charset="-122"/>
              </a:rPr>
              <a:t>半秒以内</a:t>
            </a:r>
          </a:p>
        </p:txBody>
      </p:sp>
      <p:cxnSp>
        <p:nvCxnSpPr>
          <p:cNvPr id="134" name="直接箭头连接符 133"/>
          <p:cNvCxnSpPr/>
          <p:nvPr/>
        </p:nvCxnSpPr>
        <p:spPr>
          <a:xfrm>
            <a:off x="4185403" y="3459903"/>
            <a:ext cx="1070619" cy="415247"/>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36" name="直接箭头连接符 135"/>
          <p:cNvCxnSpPr/>
          <p:nvPr/>
        </p:nvCxnSpPr>
        <p:spPr>
          <a:xfrm flipV="1">
            <a:off x="4163507" y="2442491"/>
            <a:ext cx="1092515" cy="243737"/>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pic>
        <p:nvPicPr>
          <p:cNvPr id="6" name="图片 5"/>
          <p:cNvPicPr>
            <a:picLocks noChangeAspect="1"/>
          </p:cNvPicPr>
          <p:nvPr/>
        </p:nvPicPr>
        <p:blipFill>
          <a:blip r:embed="rId4"/>
          <a:stretch>
            <a:fillRect/>
          </a:stretch>
        </p:blipFill>
        <p:spPr>
          <a:xfrm>
            <a:off x="334242" y="1717620"/>
            <a:ext cx="3823973" cy="2705224"/>
          </a:xfrm>
          <a:prstGeom prst="rect">
            <a:avLst/>
          </a:prstGeom>
          <a:ln>
            <a:solidFill>
              <a:schemeClr val="tx1"/>
            </a:solidFill>
          </a:ln>
        </p:spPr>
      </p:pic>
      <p:pic>
        <p:nvPicPr>
          <p:cNvPr id="14" name="图片 13"/>
          <p:cNvPicPr>
            <a:picLocks noChangeAspect="1"/>
          </p:cNvPicPr>
          <p:nvPr/>
        </p:nvPicPr>
        <p:blipFill>
          <a:blip r:embed="rId5"/>
          <a:stretch>
            <a:fillRect/>
          </a:stretch>
        </p:blipFill>
        <p:spPr>
          <a:xfrm>
            <a:off x="190238" y="4609631"/>
            <a:ext cx="6114818" cy="2036240"/>
          </a:xfrm>
          <a:prstGeom prst="rect">
            <a:avLst/>
          </a:prstGeom>
          <a:ln>
            <a:solidFill>
              <a:schemeClr val="tx1"/>
            </a:solidFill>
          </a:ln>
        </p:spPr>
      </p:pic>
      <p:sp>
        <p:nvSpPr>
          <p:cNvPr id="5" name="箭头: 右 4"/>
          <p:cNvSpPr/>
          <p:nvPr/>
        </p:nvSpPr>
        <p:spPr>
          <a:xfrm>
            <a:off x="6348205" y="5336585"/>
            <a:ext cx="754840" cy="4528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sp>
        <p:nvSpPr>
          <p:cNvPr id="7" name="文本框 6"/>
          <p:cNvSpPr txBox="1"/>
          <p:nvPr/>
        </p:nvSpPr>
        <p:spPr>
          <a:xfrm>
            <a:off x="7103045" y="4521401"/>
            <a:ext cx="4283075" cy="1846146"/>
          </a:xfrm>
          <a:prstGeom prst="rect">
            <a:avLst/>
          </a:prstGeom>
          <a:noFill/>
        </p:spPr>
        <p:txBody>
          <a:bodyPr wrap="square" rtlCol="0">
            <a:spAutoFit/>
          </a:bodyPr>
          <a:lstStyle/>
          <a:p>
            <a:pPr>
              <a:lnSpc>
                <a:spcPct val="200000"/>
              </a:lnSpc>
            </a:pPr>
            <a:r>
              <a:rPr lang="zh-CN" altLang="en-US" sz="2000" dirty="0">
                <a:latin typeface="思源宋体 CN" panose="02020400000000000000" pitchFamily="18" charset="-122"/>
                <a:ea typeface="思源宋体 CN" panose="02020400000000000000" pitchFamily="18" charset="-122"/>
              </a:rPr>
              <a:t>现有研究方法的</a:t>
            </a:r>
            <a:r>
              <a:rPr lang="zh-CN" altLang="en-US" sz="2000" dirty="0">
                <a:solidFill>
                  <a:srgbClr val="FF0000"/>
                </a:solidFill>
                <a:latin typeface="思源宋体 CN" panose="02020400000000000000" pitchFamily="18" charset="-122"/>
                <a:ea typeface="思源宋体 CN" panose="02020400000000000000" pitchFamily="18" charset="-122"/>
              </a:rPr>
              <a:t>不足</a:t>
            </a:r>
            <a:r>
              <a:rPr lang="zh-CN" altLang="en-US" sz="2000" dirty="0">
                <a:latin typeface="思源宋体 CN" panose="02020400000000000000" pitchFamily="18" charset="-122"/>
                <a:ea typeface="思源宋体 CN" panose="02020400000000000000" pitchFamily="18" charset="-122"/>
              </a:rPr>
              <a:t>之处：</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20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只能从</a:t>
            </a:r>
            <a:r>
              <a:rPr lang="zh-CN" altLang="en-US" sz="2000" dirty="0">
                <a:solidFill>
                  <a:srgbClr val="FF0000"/>
                </a:solidFill>
                <a:latin typeface="思源宋体 CN" panose="02020400000000000000" pitchFamily="18" charset="-122"/>
                <a:ea typeface="思源宋体 CN" panose="02020400000000000000" pitchFamily="18" charset="-122"/>
              </a:rPr>
              <a:t>完整的</a:t>
            </a:r>
            <a:r>
              <a:rPr lang="zh-CN" altLang="en-US" sz="2000" dirty="0">
                <a:latin typeface="思源宋体 CN" panose="02020400000000000000" pitchFamily="18" charset="-122"/>
                <a:ea typeface="思源宋体 CN" panose="02020400000000000000" pitchFamily="18" charset="-122"/>
              </a:rPr>
              <a:t>图像或视频中学习</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20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不能准确的检测面部</a:t>
            </a:r>
            <a:r>
              <a:rPr lang="zh-CN" altLang="en-US" sz="2000" b="1" dirty="0">
                <a:solidFill>
                  <a:srgbClr val="FF0000"/>
                </a:solidFill>
                <a:latin typeface="思源宋体 CN" panose="02020400000000000000" pitchFamily="18" charset="-122"/>
                <a:ea typeface="思源宋体 CN" panose="02020400000000000000" pitchFamily="18" charset="-122"/>
              </a:rPr>
              <a:t>微表情细节</a:t>
            </a:r>
          </a:p>
        </p:txBody>
      </p:sp>
      <p:sp>
        <p:nvSpPr>
          <p:cNvPr id="11" name="文本框 10"/>
          <p:cNvSpPr txBox="1"/>
          <p:nvPr/>
        </p:nvSpPr>
        <p:spPr>
          <a:xfrm>
            <a:off x="9433400" y="1890427"/>
            <a:ext cx="2763898" cy="1754326"/>
          </a:xfrm>
          <a:prstGeom prst="rect">
            <a:avLst/>
          </a:prstGeom>
          <a:noFill/>
        </p:spPr>
        <p:txBody>
          <a:bodyPr wrap="none" rtlCol="0">
            <a:spAutoFit/>
          </a:bodyPr>
          <a:lstStyle/>
          <a:p>
            <a:pPr>
              <a:lnSpc>
                <a:spcPct val="150000"/>
              </a:lnSpc>
            </a:pPr>
            <a:r>
              <a:rPr lang="zh-CN" altLang="en-US" sz="2000" b="1" dirty="0">
                <a:latin typeface="思源宋体 CN" panose="02020400000000000000" pitchFamily="18" charset="-122"/>
                <a:ea typeface="思源宋体 CN" panose="02020400000000000000" pitchFamily="18" charset="-122"/>
              </a:rPr>
              <a:t>重点检测微表情类别</a:t>
            </a:r>
            <a:r>
              <a:rPr lang="zh-CN" altLang="en-US" sz="2000" dirty="0">
                <a:latin typeface="思源宋体 CN" panose="02020400000000000000" pitchFamily="18" charset="-122"/>
                <a:ea typeface="思源宋体 CN" panose="02020400000000000000" pitchFamily="18" charset="-122"/>
              </a:rPr>
              <a:t>：</a:t>
            </a:r>
            <a:endParaRPr lang="en-US" altLang="zh-CN" sz="2000" dirty="0">
              <a:latin typeface="思源宋体 CN" panose="02020400000000000000" pitchFamily="18" charset="-122"/>
              <a:ea typeface="思源宋体 CN" panose="02020400000000000000" pitchFamily="18" charset="-122"/>
            </a:endParaRPr>
          </a:p>
          <a:p>
            <a:pPr>
              <a:lnSpc>
                <a:spcPct val="150000"/>
              </a:lnSpc>
            </a:pPr>
            <a:r>
              <a:rPr lang="zh-CN" altLang="en-US" sz="2000" dirty="0">
                <a:solidFill>
                  <a:srgbClr val="FF0000"/>
                </a:solidFill>
                <a:latin typeface="思源宋体 CN" panose="02020400000000000000" pitchFamily="18" charset="-122"/>
                <a:ea typeface="思源宋体 CN" panose="02020400000000000000" pitchFamily="18" charset="-122"/>
              </a:rPr>
              <a:t>紧张</a:t>
            </a:r>
            <a:r>
              <a:rPr lang="en-US" altLang="zh-CN" sz="2000" dirty="0">
                <a:solidFill>
                  <a:srgbClr val="FF0000"/>
                </a:solidFill>
                <a:latin typeface="思源宋体 CN" panose="02020400000000000000" pitchFamily="18" charset="-122"/>
                <a:ea typeface="思源宋体 CN" panose="02020400000000000000" pitchFamily="18" charset="-122"/>
              </a:rPr>
              <a:t>&gt;&gt;</a:t>
            </a:r>
            <a:r>
              <a:rPr lang="zh-CN" altLang="en-US" sz="2000" dirty="0">
                <a:solidFill>
                  <a:srgbClr val="FF0000"/>
                </a:solidFill>
                <a:latin typeface="思源宋体 CN" panose="02020400000000000000" pitchFamily="18" charset="-122"/>
                <a:ea typeface="思源宋体 CN" panose="02020400000000000000" pitchFamily="18" charset="-122"/>
              </a:rPr>
              <a:t>恐惧</a:t>
            </a:r>
            <a:r>
              <a:rPr lang="en-US" altLang="zh-CN" sz="2000" dirty="0">
                <a:solidFill>
                  <a:srgbClr val="FF0000"/>
                </a:solidFill>
                <a:latin typeface="思源宋体 CN" panose="02020400000000000000" pitchFamily="18" charset="-122"/>
                <a:ea typeface="思源宋体 CN" panose="02020400000000000000" pitchFamily="18" charset="-122"/>
              </a:rPr>
              <a:t>&gt;&gt;</a:t>
            </a:r>
            <a:r>
              <a:rPr lang="zh-CN" altLang="en-US" sz="2000" dirty="0">
                <a:solidFill>
                  <a:srgbClr val="FF0000"/>
                </a:solidFill>
                <a:latin typeface="思源宋体 CN" panose="02020400000000000000" pitchFamily="18" charset="-122"/>
                <a:ea typeface="思源宋体 CN" panose="02020400000000000000" pitchFamily="18" charset="-122"/>
              </a:rPr>
              <a:t>愤怒</a:t>
            </a:r>
            <a:endParaRPr lang="en-US" altLang="zh-CN" sz="2000" dirty="0">
              <a:solidFill>
                <a:srgbClr val="FF0000"/>
              </a:solidFill>
              <a:latin typeface="思源宋体 CN" panose="02020400000000000000" pitchFamily="18" charset="-122"/>
              <a:ea typeface="思源宋体 CN" panose="02020400000000000000" pitchFamily="18" charset="-122"/>
            </a:endParaRPr>
          </a:p>
          <a:p>
            <a:pPr>
              <a:lnSpc>
                <a:spcPct val="150000"/>
              </a:lnSpc>
            </a:pPr>
            <a:r>
              <a:rPr lang="en-US" altLang="zh-CN" sz="2000" dirty="0">
                <a:latin typeface="思源宋体 CN" panose="02020400000000000000" pitchFamily="18" charset="-122"/>
                <a:ea typeface="思源宋体 CN" panose="02020400000000000000" pitchFamily="18" charset="-122"/>
              </a:rPr>
              <a:t>&gt;&gt;</a:t>
            </a:r>
            <a:r>
              <a:rPr lang="zh-CN" altLang="en-US" sz="2000" dirty="0">
                <a:latin typeface="思源宋体 CN" panose="02020400000000000000" pitchFamily="18" charset="-122"/>
                <a:ea typeface="思源宋体 CN" panose="02020400000000000000" pitchFamily="18" charset="-122"/>
              </a:rPr>
              <a:t>悲伤</a:t>
            </a:r>
            <a:r>
              <a:rPr lang="en-US" altLang="zh-CN" sz="2000" dirty="0">
                <a:latin typeface="思源宋体 CN" panose="02020400000000000000" pitchFamily="18" charset="-122"/>
                <a:ea typeface="思源宋体 CN" panose="02020400000000000000" pitchFamily="18" charset="-122"/>
              </a:rPr>
              <a:t>&gt;&gt;</a:t>
            </a:r>
            <a:r>
              <a:rPr lang="zh-CN" altLang="en-US" sz="2000" dirty="0">
                <a:latin typeface="思源宋体 CN" panose="02020400000000000000" pitchFamily="18" charset="-122"/>
                <a:ea typeface="思源宋体 CN" panose="02020400000000000000" pitchFamily="18" charset="-122"/>
              </a:rPr>
              <a:t>其他</a:t>
            </a:r>
            <a:endParaRPr lang="en-US" altLang="zh-CN" sz="2000" dirty="0">
              <a:latin typeface="思源宋体 CN" panose="02020400000000000000" pitchFamily="18" charset="-122"/>
              <a:ea typeface="思源宋体 CN" panose="02020400000000000000" pitchFamily="18" charset="-122"/>
            </a:endParaRPr>
          </a:p>
          <a:p>
            <a:endParaRPr lang="zh-CN" altLang="en-US" dirty="0">
              <a:latin typeface="思源宋体 CN" panose="02020400000000000000" pitchFamily="18" charset="-122"/>
              <a:ea typeface="思源宋体 CN" panose="02020400000000000000" pitchFamily="18"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30388">
        <p:fade/>
      </p:transition>
    </mc:Choice>
    <mc:Fallback xmlns="">
      <p:transition spd="med" advTm="303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7" grpId="0"/>
      <p:bldP spid="4" grpId="0" animBg="1"/>
      <p:bldP spid="59" grpId="0" animBg="1"/>
      <p:bldP spid="60" grpId="0" animBg="1"/>
      <p:bldP spid="5"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75809" y="6314030"/>
            <a:ext cx="3774551" cy="4480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091" y="1399497"/>
            <a:ext cx="10590415" cy="2639330"/>
          </a:xfrm>
          <a:prstGeom prst="rect">
            <a:avLst/>
          </a:prstGeom>
        </p:spPr>
      </p:pic>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a:blip r:embed="rId5"/>
          <a:stretch>
            <a:fillRect/>
          </a:stretch>
        </p:blipFill>
        <p:spPr>
          <a:xfrm>
            <a:off x="8880113" y="116201"/>
            <a:ext cx="3218541" cy="603760"/>
          </a:xfrm>
          <a:prstGeom prst="rect">
            <a:avLst/>
          </a:prstGeom>
        </p:spPr>
      </p:pic>
      <p:sp>
        <p:nvSpPr>
          <p:cNvPr id="15" name="文本框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6" name="文本框 15"/>
          <p:cNvSpPr txBox="1"/>
          <p:nvPr/>
        </p:nvSpPr>
        <p:spPr>
          <a:xfrm>
            <a:off x="720173" y="904125"/>
            <a:ext cx="5411471" cy="126000"/>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思源宋体 CN" panose="02020400000000000000" pitchFamily="18" charset="-122"/>
              <a:ea typeface="思源宋体 CN" panose="02020400000000000000" pitchFamily="18" charset="-122"/>
            </a:endParaRPr>
          </a:p>
        </p:txBody>
      </p:sp>
      <p:sp>
        <p:nvSpPr>
          <p:cNvPr id="17" name="文本框 16"/>
          <p:cNvSpPr txBox="1"/>
          <p:nvPr/>
        </p:nvSpPr>
        <p:spPr>
          <a:xfrm>
            <a:off x="120042" y="966279"/>
            <a:ext cx="11540089" cy="523220"/>
          </a:xfrm>
          <a:prstGeom prst="rect">
            <a:avLst/>
          </a:prstGeom>
          <a:noFill/>
        </p:spPr>
        <p:txBody>
          <a:bodyPr wrap="square" rtlCol="0">
            <a:spAutoFit/>
          </a:bodyPr>
          <a:lstStyle/>
          <a:p>
            <a:pPr lvl="0">
              <a:defRPr/>
            </a:pPr>
            <a:r>
              <a:rPr kumimoji="0" lang="zh-CN" altLang="en-US" sz="2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解决方法</a:t>
            </a:r>
            <a:r>
              <a:rPr lang="zh-CN" altLang="en-US" sz="2800" dirty="0">
                <a:solidFill>
                  <a:prstClr val="black"/>
                </a:solidFill>
                <a:latin typeface="思源宋体 CN" panose="02020400000000000000" pitchFamily="18" charset="-122"/>
                <a:ea typeface="思源宋体 CN" panose="02020400000000000000" pitchFamily="18" charset="-122"/>
              </a:rPr>
              <a:t>：基于</a:t>
            </a:r>
            <a:r>
              <a:rPr lang="en-US" altLang="zh-CN" sz="2800" dirty="0">
                <a:solidFill>
                  <a:srgbClr val="FF0000"/>
                </a:solidFill>
                <a:latin typeface="思源宋体 CN" panose="02020400000000000000" pitchFamily="18" charset="-122"/>
                <a:ea typeface="思源宋体 CN" panose="02020400000000000000" pitchFamily="18" charset="-122"/>
              </a:rPr>
              <a:t>Bert</a:t>
            </a:r>
            <a:r>
              <a:rPr lang="zh-CN" altLang="en-US" sz="2800" dirty="0">
                <a:solidFill>
                  <a:prstClr val="black"/>
                </a:solidFill>
                <a:latin typeface="思源宋体 CN" panose="02020400000000000000" pitchFamily="18" charset="-122"/>
                <a:ea typeface="思源宋体 CN" panose="02020400000000000000" pitchFamily="18" charset="-122"/>
              </a:rPr>
              <a:t>模型，设计</a:t>
            </a:r>
            <a:r>
              <a:rPr lang="zh-CN" altLang="en-US" sz="2800" dirty="0">
                <a:solidFill>
                  <a:srgbClr val="FF0000"/>
                </a:solidFill>
                <a:latin typeface="思源宋体 CN" panose="02020400000000000000" pitchFamily="18" charset="-122"/>
                <a:ea typeface="思源宋体 CN" panose="02020400000000000000" pitchFamily="18" charset="-122"/>
              </a:rPr>
              <a:t>兴趣区域模块</a:t>
            </a:r>
            <a:r>
              <a:rPr lang="zh-CN" altLang="en-US" sz="2800" dirty="0">
                <a:solidFill>
                  <a:prstClr val="black"/>
                </a:solidFill>
                <a:latin typeface="思源宋体 CN" panose="02020400000000000000" pitchFamily="18" charset="-122"/>
                <a:ea typeface="思源宋体 CN" panose="02020400000000000000" pitchFamily="18" charset="-122"/>
              </a:rPr>
              <a:t>和</a:t>
            </a:r>
            <a:r>
              <a:rPr lang="zh-CN" altLang="en-US" sz="2800" dirty="0">
                <a:solidFill>
                  <a:srgbClr val="FF0000"/>
                </a:solidFill>
                <a:latin typeface="思源宋体 CN" panose="02020400000000000000" pitchFamily="18" charset="-122"/>
                <a:ea typeface="思源宋体 CN" panose="02020400000000000000" pitchFamily="18" charset="-122"/>
              </a:rPr>
              <a:t>对角自注意力机制</a:t>
            </a:r>
            <a:endParaRPr kumimoji="0" lang="zh-CN" altLang="en-US" sz="2800" b="0"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endParaRPr>
          </a:p>
        </p:txBody>
      </p:sp>
      <p:cxnSp>
        <p:nvCxnSpPr>
          <p:cNvPr id="6" name="直接箭头连接符 5"/>
          <p:cNvCxnSpPr/>
          <p:nvPr/>
        </p:nvCxnSpPr>
        <p:spPr>
          <a:xfrm flipH="1">
            <a:off x="1603996" y="2612276"/>
            <a:ext cx="3323115" cy="15480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21" idx="0"/>
          </p:cNvCxnSpPr>
          <p:nvPr/>
        </p:nvCxnSpPr>
        <p:spPr>
          <a:xfrm>
            <a:off x="7462486" y="3139357"/>
            <a:ext cx="1566891" cy="579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6"/>
          <a:stretch>
            <a:fillRect/>
          </a:stretch>
        </p:blipFill>
        <p:spPr>
          <a:xfrm>
            <a:off x="7156482" y="3718643"/>
            <a:ext cx="3745789" cy="1641168"/>
          </a:xfrm>
          <a:prstGeom prst="rect">
            <a:avLst/>
          </a:prstGeom>
          <a:ln>
            <a:solidFill>
              <a:schemeClr val="tx1"/>
            </a:solidFill>
          </a:ln>
        </p:spPr>
      </p:pic>
      <p:pic>
        <p:nvPicPr>
          <p:cNvPr id="23" name="图片 22"/>
          <p:cNvPicPr>
            <a:picLocks noChangeAspect="1"/>
          </p:cNvPicPr>
          <p:nvPr/>
        </p:nvPicPr>
        <p:blipFill>
          <a:blip r:embed="rId7"/>
          <a:stretch>
            <a:fillRect/>
          </a:stretch>
        </p:blipFill>
        <p:spPr>
          <a:xfrm>
            <a:off x="51259" y="4160373"/>
            <a:ext cx="2486900" cy="1793502"/>
          </a:xfrm>
          <a:prstGeom prst="rect">
            <a:avLst/>
          </a:prstGeom>
        </p:spPr>
      </p:pic>
      <p:sp>
        <p:nvSpPr>
          <p:cNvPr id="30" name="文本框 29"/>
          <p:cNvSpPr txBox="1"/>
          <p:nvPr/>
        </p:nvSpPr>
        <p:spPr>
          <a:xfrm>
            <a:off x="5078030" y="4958292"/>
            <a:ext cx="6989357" cy="1866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构建</a:t>
            </a:r>
            <a:r>
              <a:rPr lang="zh-CN" altLang="en-US" sz="2000" b="1" dirty="0">
                <a:solidFill>
                  <a:srgbClr val="FF0000"/>
                </a:solidFill>
                <a:latin typeface="思源宋体 CN" panose="02020400000000000000" pitchFamily="18" charset="-122"/>
                <a:ea typeface="思源宋体 CN" panose="02020400000000000000" pitchFamily="18" charset="-122"/>
              </a:rPr>
              <a:t>注意力图</a:t>
            </a:r>
            <a:endParaRPr lang="en-US" altLang="zh-CN" sz="2000" b="1" dirty="0">
              <a:solidFill>
                <a:srgbClr val="FF0000"/>
              </a:solidFill>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对角线元素表示两帧中对应补丁的</a:t>
            </a:r>
            <a:r>
              <a:rPr lang="zh-CN" altLang="en-US" sz="2000" b="1" dirty="0">
                <a:solidFill>
                  <a:srgbClr val="FF0000"/>
                </a:solidFill>
                <a:latin typeface="思源宋体 CN" panose="02020400000000000000" pitchFamily="18" charset="-122"/>
                <a:ea typeface="思源宋体 CN" panose="02020400000000000000" pitchFamily="18" charset="-122"/>
              </a:rPr>
              <a:t>相关性</a:t>
            </a:r>
            <a:endParaRPr lang="en-US" altLang="zh-CN" sz="2000" b="1" dirty="0">
              <a:solidFill>
                <a:srgbClr val="FF0000"/>
              </a:solidFill>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通过</a:t>
            </a:r>
            <a:r>
              <a:rPr lang="en-US" altLang="zh-CN" sz="2000" dirty="0" err="1">
                <a:latin typeface="思源宋体 CN" panose="02020400000000000000" pitchFamily="18" charset="-122"/>
                <a:ea typeface="思源宋体 CN" panose="02020400000000000000" pitchFamily="18" charset="-122"/>
                <a:cs typeface="Times New Roman" panose="02020603050405020304" pitchFamily="18" charset="0"/>
              </a:rPr>
              <a:t>softmax</a:t>
            </a:r>
            <a:r>
              <a:rPr lang="zh-CN" altLang="en-US" sz="2000" dirty="0">
                <a:latin typeface="思源宋体 CN" panose="02020400000000000000" pitchFamily="18" charset="-122"/>
                <a:ea typeface="思源宋体 CN" panose="02020400000000000000" pitchFamily="18" charset="-122"/>
              </a:rPr>
              <a:t>函数处理，可以得到每个补丁的</a:t>
            </a:r>
            <a:r>
              <a:rPr lang="zh-CN" altLang="en-US" sz="2000" b="1" dirty="0">
                <a:solidFill>
                  <a:srgbClr val="FF0000"/>
                </a:solidFill>
                <a:latin typeface="思源宋体 CN" panose="02020400000000000000" pitchFamily="18" charset="-122"/>
                <a:ea typeface="思源宋体 CN" panose="02020400000000000000" pitchFamily="18" charset="-122"/>
              </a:rPr>
              <a:t>重要性权重</a:t>
            </a:r>
            <a:endParaRPr lang="en-US" altLang="zh-CN" sz="2000" b="1" dirty="0">
              <a:solidFill>
                <a:srgbClr val="FF0000"/>
              </a:solidFill>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元素乘法操作将对角线注意力权重与补丁的</a:t>
            </a:r>
            <a:r>
              <a:rPr lang="zh-CN" altLang="en-US" sz="2000" b="1" dirty="0">
                <a:solidFill>
                  <a:srgbClr val="FF0000"/>
                </a:solidFill>
                <a:latin typeface="思源宋体 CN" panose="02020400000000000000" pitchFamily="18" charset="-122"/>
                <a:ea typeface="思源宋体 CN" panose="02020400000000000000" pitchFamily="18" charset="-122"/>
              </a:rPr>
              <a:t>特征向量</a:t>
            </a:r>
            <a:r>
              <a:rPr lang="zh-CN" altLang="en-US" sz="2000" dirty="0">
                <a:latin typeface="思源宋体 CN" panose="02020400000000000000" pitchFamily="18" charset="-122"/>
                <a:ea typeface="思源宋体 CN" panose="02020400000000000000" pitchFamily="18" charset="-122"/>
              </a:rPr>
              <a:t>相乘</a:t>
            </a:r>
          </a:p>
        </p:txBody>
      </p:sp>
      <p:cxnSp>
        <p:nvCxnSpPr>
          <p:cNvPr id="34" name="直接连接符 33"/>
          <p:cNvCxnSpPr/>
          <p:nvPr/>
        </p:nvCxnSpPr>
        <p:spPr>
          <a:xfrm>
            <a:off x="4875333" y="3985507"/>
            <a:ext cx="0" cy="2872493"/>
          </a:xfrm>
          <a:prstGeom prst="line">
            <a:avLst/>
          </a:prstGeom>
          <a:ln w="28575" cmpd="sng">
            <a:solidFill>
              <a:srgbClr val="00B0F0"/>
            </a:solidFill>
            <a:prstDash val="lgDash"/>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492985" y="3985507"/>
            <a:ext cx="2322866" cy="23285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定义一个损失函数来强制模型使</a:t>
            </a:r>
            <a:r>
              <a:rPr lang="zh-CN" altLang="en-US" sz="2000" b="1" dirty="0">
                <a:solidFill>
                  <a:srgbClr val="FF0000"/>
                </a:solidFill>
                <a:latin typeface="思源宋体 CN" panose="02020400000000000000" pitchFamily="18" charset="-122"/>
                <a:ea typeface="思源宋体 CN" panose="02020400000000000000" pitchFamily="18" charset="-122"/>
              </a:rPr>
              <a:t>原始帧</a:t>
            </a:r>
            <a:r>
              <a:rPr lang="zh-CN" altLang="en-US" sz="2000" dirty="0">
                <a:latin typeface="思源宋体 CN" panose="02020400000000000000" pitchFamily="18" charset="-122"/>
                <a:ea typeface="思源宋体 CN" panose="02020400000000000000" pitchFamily="18" charset="-122"/>
              </a:rPr>
              <a:t>和其裁剪版本的上下文</a:t>
            </a:r>
            <a:r>
              <a:rPr lang="zh-CN" altLang="en-US" sz="2000" b="1" dirty="0">
                <a:solidFill>
                  <a:srgbClr val="FF0000"/>
                </a:solidFill>
                <a:latin typeface="思源宋体 CN" panose="02020400000000000000" pitchFamily="18" charset="-122"/>
                <a:ea typeface="思源宋体 CN" panose="02020400000000000000" pitchFamily="18" charset="-122"/>
              </a:rPr>
              <a:t>特征保持一致</a:t>
            </a:r>
          </a:p>
        </p:txBody>
      </p:sp>
      <p:sp>
        <p:nvSpPr>
          <p:cNvPr id="18" name="文本框 17"/>
          <p:cNvSpPr txBox="1"/>
          <p:nvPr/>
        </p:nvSpPr>
        <p:spPr>
          <a:xfrm>
            <a:off x="275809" y="6314030"/>
            <a:ext cx="3897292" cy="400110"/>
          </a:xfrm>
          <a:prstGeom prst="rect">
            <a:avLst/>
          </a:prstGeom>
          <a:noFill/>
        </p:spPr>
        <p:txBody>
          <a:bodyPr wrap="square" rtlCol="0">
            <a:spAutoFit/>
          </a:bodyPr>
          <a:lstStyle/>
          <a:p>
            <a:r>
              <a:rPr lang="zh-CN" altLang="en-US" sz="2000" dirty="0">
                <a:latin typeface="思源宋体 CN" panose="02020400000000000000" pitchFamily="18" charset="-122"/>
                <a:ea typeface="思源宋体 CN" panose="02020400000000000000" pitchFamily="18" charset="-122"/>
              </a:rPr>
              <a:t>能从</a:t>
            </a:r>
            <a:r>
              <a:rPr lang="zh-CN" altLang="en-US" sz="2000" b="1" dirty="0">
                <a:solidFill>
                  <a:srgbClr val="FF0000"/>
                </a:solidFill>
                <a:latin typeface="思源宋体 CN" panose="02020400000000000000" pitchFamily="18" charset="-122"/>
                <a:ea typeface="思源宋体 CN" panose="02020400000000000000" pitchFamily="18" charset="-122"/>
              </a:rPr>
              <a:t>不完整</a:t>
            </a:r>
            <a:r>
              <a:rPr lang="zh-CN" altLang="en-US" sz="2000" dirty="0">
                <a:latin typeface="思源宋体 CN" panose="02020400000000000000" pitchFamily="18" charset="-122"/>
                <a:ea typeface="思源宋体 CN" panose="02020400000000000000" pitchFamily="18" charset="-122"/>
              </a:rPr>
              <a:t>的图像或视频中学习</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51411">
        <p:fade/>
      </p:transition>
    </mc:Choice>
    <mc:Fallback xmlns="">
      <p:transition spd="med" advTm="514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p:bldP spid="16" grpId="0" animBg="1"/>
      <p:bldP spid="30" grpId="0"/>
      <p:bldP spid="38"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5" name="文本框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6" name="文本框 15"/>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pic>
        <p:nvPicPr>
          <p:cNvPr id="4" name="图片 3"/>
          <p:cNvPicPr>
            <a:picLocks noChangeAspect="1"/>
          </p:cNvPicPr>
          <p:nvPr/>
        </p:nvPicPr>
        <p:blipFill>
          <a:blip r:embed="rId3"/>
          <a:stretch>
            <a:fillRect/>
          </a:stretch>
        </p:blipFill>
        <p:spPr>
          <a:xfrm>
            <a:off x="7081966" y="617897"/>
            <a:ext cx="3494727" cy="4895236"/>
          </a:xfrm>
          <a:prstGeom prst="rect">
            <a:avLst/>
          </a:prstGeom>
        </p:spPr>
      </p:pic>
      <p:cxnSp>
        <p:nvCxnSpPr>
          <p:cNvPr id="7" name="直接连接符 6"/>
          <p:cNvCxnSpPr/>
          <p:nvPr/>
        </p:nvCxnSpPr>
        <p:spPr>
          <a:xfrm>
            <a:off x="6472238" y="574939"/>
            <a:ext cx="0" cy="5990167"/>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07732" y="5770443"/>
            <a:ext cx="3243196"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latin typeface="思源宋体 CN" panose="02020400000000000000" pitchFamily="18" charset="-122"/>
                <a:ea typeface="思源宋体 CN" panose="02020400000000000000" pitchFamily="18" charset="-122"/>
              </a:rPr>
              <a:t>微表情检测所需的</a:t>
            </a:r>
            <a:r>
              <a:rPr lang="zh-CN" altLang="en-US" b="1" dirty="0">
                <a:solidFill>
                  <a:srgbClr val="FF0000"/>
                </a:solidFill>
                <a:latin typeface="思源宋体 CN" panose="02020400000000000000" pitchFamily="18" charset="-122"/>
                <a:ea typeface="思源宋体 CN" panose="02020400000000000000" pitchFamily="18" charset="-122"/>
              </a:rPr>
              <a:t>高速相机</a:t>
            </a:r>
          </a:p>
        </p:txBody>
      </p:sp>
      <p:pic>
        <p:nvPicPr>
          <p:cNvPr id="11" name="图片 10"/>
          <p:cNvPicPr>
            <a:picLocks noChangeAspect="1"/>
          </p:cNvPicPr>
          <p:nvPr/>
        </p:nvPicPr>
        <p:blipFill>
          <a:blip r:embed="rId4"/>
          <a:stretch>
            <a:fillRect/>
          </a:stretch>
        </p:blipFill>
        <p:spPr>
          <a:xfrm>
            <a:off x="333877" y="1452217"/>
            <a:ext cx="6138361" cy="3747357"/>
          </a:xfrm>
          <a:prstGeom prst="rect">
            <a:avLst/>
          </a:prstGeom>
        </p:spPr>
      </p:pic>
      <p:sp>
        <p:nvSpPr>
          <p:cNvPr id="13" name="文本框 12"/>
          <p:cNvSpPr txBox="1"/>
          <p:nvPr/>
        </p:nvSpPr>
        <p:spPr>
          <a:xfrm>
            <a:off x="353614" y="5773711"/>
            <a:ext cx="5726248" cy="400110"/>
          </a:xfrm>
          <a:prstGeom prst="rect">
            <a:avLst/>
          </a:prstGeom>
          <a:noFill/>
        </p:spPr>
        <p:txBody>
          <a:bodyPr wrap="none" rtlCol="0">
            <a:spAutoFit/>
          </a:bodyPr>
          <a:lstStyle/>
          <a:p>
            <a:pPr marL="285750" indent="-285750">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微表情识别，目前的方法准确率可以到</a:t>
            </a:r>
            <a:r>
              <a:rPr lang="en-US" altLang="zh-CN" sz="20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82.59%</a:t>
            </a:r>
            <a:endParaRPr lang="zh-CN" altLang="en-US" sz="20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8" name="深度视觉·原创设计 https://www.docer.com/works?userid=22383862"/>
          <p:cNvSpPr>
            <a:spLocks noEditPoints="1"/>
          </p:cNvSpPr>
          <p:nvPr/>
        </p:nvSpPr>
        <p:spPr bwMode="auto">
          <a:xfrm>
            <a:off x="1404620" y="3401060"/>
            <a:ext cx="479425" cy="423545"/>
          </a:xfrm>
          <a:custGeom>
            <a:avLst/>
            <a:gdLst>
              <a:gd name="T0" fmla="*/ 112 w 128"/>
              <a:gd name="T1" fmla="*/ 60 h 112"/>
              <a:gd name="T2" fmla="*/ 104 w 128"/>
              <a:gd name="T3" fmla="*/ 60 h 112"/>
              <a:gd name="T4" fmla="*/ 104 w 128"/>
              <a:gd name="T5" fmla="*/ 16 h 112"/>
              <a:gd name="T6" fmla="*/ 88 w 128"/>
              <a:gd name="T7" fmla="*/ 0 h 112"/>
              <a:gd name="T8" fmla="*/ 40 w 128"/>
              <a:gd name="T9" fmla="*/ 0 h 112"/>
              <a:gd name="T10" fmla="*/ 24 w 128"/>
              <a:gd name="T11" fmla="*/ 16 h 112"/>
              <a:gd name="T12" fmla="*/ 24 w 128"/>
              <a:gd name="T13" fmla="*/ 60 h 112"/>
              <a:gd name="T14" fmla="*/ 16 w 128"/>
              <a:gd name="T15" fmla="*/ 60 h 112"/>
              <a:gd name="T16" fmla="*/ 0 w 128"/>
              <a:gd name="T17" fmla="*/ 76 h 112"/>
              <a:gd name="T18" fmla="*/ 0 w 128"/>
              <a:gd name="T19" fmla="*/ 84 h 112"/>
              <a:gd name="T20" fmla="*/ 16 w 128"/>
              <a:gd name="T21" fmla="*/ 100 h 112"/>
              <a:gd name="T22" fmla="*/ 25 w 128"/>
              <a:gd name="T23" fmla="*/ 100 h 112"/>
              <a:gd name="T24" fmla="*/ 40 w 128"/>
              <a:gd name="T25" fmla="*/ 112 h 112"/>
              <a:gd name="T26" fmla="*/ 88 w 128"/>
              <a:gd name="T27" fmla="*/ 112 h 112"/>
              <a:gd name="T28" fmla="*/ 103 w 128"/>
              <a:gd name="T29" fmla="*/ 100 h 112"/>
              <a:gd name="T30" fmla="*/ 112 w 128"/>
              <a:gd name="T31" fmla="*/ 100 h 112"/>
              <a:gd name="T32" fmla="*/ 128 w 128"/>
              <a:gd name="T33" fmla="*/ 84 h 112"/>
              <a:gd name="T34" fmla="*/ 128 w 128"/>
              <a:gd name="T35" fmla="*/ 76 h 112"/>
              <a:gd name="T36" fmla="*/ 112 w 128"/>
              <a:gd name="T37" fmla="*/ 60 h 112"/>
              <a:gd name="T38" fmla="*/ 32 w 128"/>
              <a:gd name="T39" fmla="*/ 16 h 112"/>
              <a:gd name="T40" fmla="*/ 40 w 128"/>
              <a:gd name="T41" fmla="*/ 8 h 112"/>
              <a:gd name="T42" fmla="*/ 88 w 128"/>
              <a:gd name="T43" fmla="*/ 8 h 112"/>
              <a:gd name="T44" fmla="*/ 96 w 128"/>
              <a:gd name="T45" fmla="*/ 16 h 112"/>
              <a:gd name="T46" fmla="*/ 96 w 128"/>
              <a:gd name="T47" fmla="*/ 60 h 112"/>
              <a:gd name="T48" fmla="*/ 32 w 128"/>
              <a:gd name="T49" fmla="*/ 60 h 112"/>
              <a:gd name="T50" fmla="*/ 32 w 128"/>
              <a:gd name="T51" fmla="*/ 16 h 112"/>
              <a:gd name="T52" fmla="*/ 88 w 128"/>
              <a:gd name="T53" fmla="*/ 104 h 112"/>
              <a:gd name="T54" fmla="*/ 40 w 128"/>
              <a:gd name="T55" fmla="*/ 104 h 112"/>
              <a:gd name="T56" fmla="*/ 32 w 128"/>
              <a:gd name="T57" fmla="*/ 96 h 112"/>
              <a:gd name="T58" fmla="*/ 40 w 128"/>
              <a:gd name="T59" fmla="*/ 88 h 112"/>
              <a:gd name="T60" fmla="*/ 88 w 128"/>
              <a:gd name="T61" fmla="*/ 88 h 112"/>
              <a:gd name="T62" fmla="*/ 96 w 128"/>
              <a:gd name="T63" fmla="*/ 96 h 112"/>
              <a:gd name="T64" fmla="*/ 88 w 128"/>
              <a:gd name="T65" fmla="*/ 104 h 112"/>
              <a:gd name="T66" fmla="*/ 120 w 128"/>
              <a:gd name="T67" fmla="*/ 84 h 112"/>
              <a:gd name="T68" fmla="*/ 112 w 128"/>
              <a:gd name="T69" fmla="*/ 92 h 112"/>
              <a:gd name="T70" fmla="*/ 103 w 128"/>
              <a:gd name="T71" fmla="*/ 92 h 112"/>
              <a:gd name="T72" fmla="*/ 88 w 128"/>
              <a:gd name="T73" fmla="*/ 80 h 112"/>
              <a:gd name="T74" fmla="*/ 40 w 128"/>
              <a:gd name="T75" fmla="*/ 80 h 112"/>
              <a:gd name="T76" fmla="*/ 25 w 128"/>
              <a:gd name="T77" fmla="*/ 92 h 112"/>
              <a:gd name="T78" fmla="*/ 16 w 128"/>
              <a:gd name="T79" fmla="*/ 92 h 112"/>
              <a:gd name="T80" fmla="*/ 8 w 128"/>
              <a:gd name="T81" fmla="*/ 84 h 112"/>
              <a:gd name="T82" fmla="*/ 8 w 128"/>
              <a:gd name="T83" fmla="*/ 76 h 112"/>
              <a:gd name="T84" fmla="*/ 16 w 128"/>
              <a:gd name="T85" fmla="*/ 68 h 112"/>
              <a:gd name="T86" fmla="*/ 112 w 128"/>
              <a:gd name="T87" fmla="*/ 68 h 112"/>
              <a:gd name="T88" fmla="*/ 120 w 128"/>
              <a:gd name="T89" fmla="*/ 76 h 112"/>
              <a:gd name="T90" fmla="*/ 120 w 128"/>
              <a:gd name="T91"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12">
                <a:moveTo>
                  <a:pt x="112" y="60"/>
                </a:moveTo>
                <a:cubicBezTo>
                  <a:pt x="104" y="60"/>
                  <a:pt x="104" y="60"/>
                  <a:pt x="104" y="60"/>
                </a:cubicBezTo>
                <a:cubicBezTo>
                  <a:pt x="104" y="16"/>
                  <a:pt x="104" y="16"/>
                  <a:pt x="104" y="16"/>
                </a:cubicBezTo>
                <a:cubicBezTo>
                  <a:pt x="104" y="7"/>
                  <a:pt x="97" y="0"/>
                  <a:pt x="88" y="0"/>
                </a:cubicBezTo>
                <a:cubicBezTo>
                  <a:pt x="40" y="0"/>
                  <a:pt x="40" y="0"/>
                  <a:pt x="40" y="0"/>
                </a:cubicBezTo>
                <a:cubicBezTo>
                  <a:pt x="31" y="0"/>
                  <a:pt x="24" y="7"/>
                  <a:pt x="24" y="16"/>
                </a:cubicBezTo>
                <a:cubicBezTo>
                  <a:pt x="24" y="16"/>
                  <a:pt x="24" y="57"/>
                  <a:pt x="24" y="60"/>
                </a:cubicBezTo>
                <a:cubicBezTo>
                  <a:pt x="16" y="60"/>
                  <a:pt x="16" y="60"/>
                  <a:pt x="16" y="60"/>
                </a:cubicBezTo>
                <a:cubicBezTo>
                  <a:pt x="7" y="60"/>
                  <a:pt x="0" y="67"/>
                  <a:pt x="0" y="76"/>
                </a:cubicBezTo>
                <a:cubicBezTo>
                  <a:pt x="0" y="84"/>
                  <a:pt x="0" y="84"/>
                  <a:pt x="0" y="84"/>
                </a:cubicBezTo>
                <a:cubicBezTo>
                  <a:pt x="0" y="93"/>
                  <a:pt x="7" y="100"/>
                  <a:pt x="16" y="100"/>
                </a:cubicBezTo>
                <a:cubicBezTo>
                  <a:pt x="25" y="100"/>
                  <a:pt x="25" y="100"/>
                  <a:pt x="25" y="100"/>
                </a:cubicBezTo>
                <a:cubicBezTo>
                  <a:pt x="26" y="107"/>
                  <a:pt x="33" y="112"/>
                  <a:pt x="40" y="112"/>
                </a:cubicBezTo>
                <a:cubicBezTo>
                  <a:pt x="88" y="112"/>
                  <a:pt x="88" y="112"/>
                  <a:pt x="88" y="112"/>
                </a:cubicBezTo>
                <a:cubicBezTo>
                  <a:pt x="95" y="112"/>
                  <a:pt x="102" y="107"/>
                  <a:pt x="103" y="100"/>
                </a:cubicBezTo>
                <a:cubicBezTo>
                  <a:pt x="112" y="100"/>
                  <a:pt x="112" y="100"/>
                  <a:pt x="112" y="100"/>
                </a:cubicBezTo>
                <a:cubicBezTo>
                  <a:pt x="121" y="100"/>
                  <a:pt x="128" y="93"/>
                  <a:pt x="128" y="84"/>
                </a:cubicBezTo>
                <a:cubicBezTo>
                  <a:pt x="128" y="76"/>
                  <a:pt x="128" y="76"/>
                  <a:pt x="128" y="76"/>
                </a:cubicBezTo>
                <a:cubicBezTo>
                  <a:pt x="128" y="67"/>
                  <a:pt x="121" y="60"/>
                  <a:pt x="112" y="60"/>
                </a:cubicBezTo>
                <a:close/>
                <a:moveTo>
                  <a:pt x="32" y="16"/>
                </a:moveTo>
                <a:cubicBezTo>
                  <a:pt x="32" y="12"/>
                  <a:pt x="36" y="8"/>
                  <a:pt x="40" y="8"/>
                </a:cubicBezTo>
                <a:cubicBezTo>
                  <a:pt x="88" y="8"/>
                  <a:pt x="88" y="8"/>
                  <a:pt x="88" y="8"/>
                </a:cubicBezTo>
                <a:cubicBezTo>
                  <a:pt x="92" y="8"/>
                  <a:pt x="96" y="12"/>
                  <a:pt x="96" y="16"/>
                </a:cubicBezTo>
                <a:cubicBezTo>
                  <a:pt x="96" y="60"/>
                  <a:pt x="96" y="60"/>
                  <a:pt x="96" y="60"/>
                </a:cubicBezTo>
                <a:cubicBezTo>
                  <a:pt x="32" y="60"/>
                  <a:pt x="32" y="60"/>
                  <a:pt x="32" y="60"/>
                </a:cubicBezTo>
                <a:lnTo>
                  <a:pt x="32" y="16"/>
                </a:lnTo>
                <a:close/>
                <a:moveTo>
                  <a:pt x="88" y="104"/>
                </a:moveTo>
                <a:cubicBezTo>
                  <a:pt x="40" y="104"/>
                  <a:pt x="40" y="104"/>
                  <a:pt x="40" y="104"/>
                </a:cubicBezTo>
                <a:cubicBezTo>
                  <a:pt x="36" y="104"/>
                  <a:pt x="32" y="100"/>
                  <a:pt x="32" y="96"/>
                </a:cubicBezTo>
                <a:cubicBezTo>
                  <a:pt x="32" y="92"/>
                  <a:pt x="36" y="88"/>
                  <a:pt x="40" y="88"/>
                </a:cubicBezTo>
                <a:cubicBezTo>
                  <a:pt x="88" y="88"/>
                  <a:pt x="88" y="88"/>
                  <a:pt x="88" y="88"/>
                </a:cubicBezTo>
                <a:cubicBezTo>
                  <a:pt x="92" y="88"/>
                  <a:pt x="96" y="92"/>
                  <a:pt x="96" y="96"/>
                </a:cubicBezTo>
                <a:cubicBezTo>
                  <a:pt x="96" y="100"/>
                  <a:pt x="92" y="104"/>
                  <a:pt x="88" y="104"/>
                </a:cubicBezTo>
                <a:close/>
                <a:moveTo>
                  <a:pt x="120" y="84"/>
                </a:moveTo>
                <a:cubicBezTo>
                  <a:pt x="120" y="88"/>
                  <a:pt x="116" y="92"/>
                  <a:pt x="112" y="92"/>
                </a:cubicBezTo>
                <a:cubicBezTo>
                  <a:pt x="103" y="92"/>
                  <a:pt x="103" y="92"/>
                  <a:pt x="103" y="92"/>
                </a:cubicBezTo>
                <a:cubicBezTo>
                  <a:pt x="102" y="85"/>
                  <a:pt x="95" y="80"/>
                  <a:pt x="88" y="80"/>
                </a:cubicBezTo>
                <a:cubicBezTo>
                  <a:pt x="40" y="80"/>
                  <a:pt x="40" y="80"/>
                  <a:pt x="40" y="80"/>
                </a:cubicBezTo>
                <a:cubicBezTo>
                  <a:pt x="33" y="80"/>
                  <a:pt x="26" y="85"/>
                  <a:pt x="25" y="92"/>
                </a:cubicBezTo>
                <a:cubicBezTo>
                  <a:pt x="16" y="92"/>
                  <a:pt x="16" y="92"/>
                  <a:pt x="16" y="92"/>
                </a:cubicBezTo>
                <a:cubicBezTo>
                  <a:pt x="12" y="92"/>
                  <a:pt x="8" y="88"/>
                  <a:pt x="8" y="84"/>
                </a:cubicBezTo>
                <a:cubicBezTo>
                  <a:pt x="8" y="76"/>
                  <a:pt x="8" y="76"/>
                  <a:pt x="8" y="76"/>
                </a:cubicBezTo>
                <a:cubicBezTo>
                  <a:pt x="8" y="72"/>
                  <a:pt x="12" y="68"/>
                  <a:pt x="16" y="68"/>
                </a:cubicBezTo>
                <a:cubicBezTo>
                  <a:pt x="112" y="68"/>
                  <a:pt x="112" y="68"/>
                  <a:pt x="112" y="68"/>
                </a:cubicBezTo>
                <a:cubicBezTo>
                  <a:pt x="116" y="68"/>
                  <a:pt x="120" y="72"/>
                  <a:pt x="120" y="76"/>
                </a:cubicBezTo>
                <a:lnTo>
                  <a:pt x="120" y="8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5" name="深度视觉·原创设计 https://www.docer.com/works?userid=22383862"/>
          <p:cNvSpPr>
            <a:spLocks noEditPoints="1"/>
          </p:cNvSpPr>
          <p:nvPr/>
        </p:nvSpPr>
        <p:spPr bwMode="auto">
          <a:xfrm>
            <a:off x="1479550" y="5014595"/>
            <a:ext cx="330200" cy="483870"/>
          </a:xfrm>
          <a:custGeom>
            <a:avLst/>
            <a:gdLst>
              <a:gd name="T0" fmla="*/ 88 w 88"/>
              <a:gd name="T1" fmla="*/ 76 h 128"/>
              <a:gd name="T2" fmla="*/ 80 w 88"/>
              <a:gd name="T3" fmla="*/ 76 h 128"/>
              <a:gd name="T4" fmla="*/ 44 w 88"/>
              <a:gd name="T5" fmla="*/ 104 h 128"/>
              <a:gd name="T6" fmla="*/ 8 w 88"/>
              <a:gd name="T7" fmla="*/ 76 h 128"/>
              <a:gd name="T8" fmla="*/ 0 w 88"/>
              <a:gd name="T9" fmla="*/ 76 h 128"/>
              <a:gd name="T10" fmla="*/ 40 w 88"/>
              <a:gd name="T11" fmla="*/ 112 h 128"/>
              <a:gd name="T12" fmla="*/ 40 w 88"/>
              <a:gd name="T13" fmla="*/ 120 h 128"/>
              <a:gd name="T14" fmla="*/ 36 w 88"/>
              <a:gd name="T15" fmla="*/ 120 h 128"/>
              <a:gd name="T16" fmla="*/ 32 w 88"/>
              <a:gd name="T17" fmla="*/ 124 h 128"/>
              <a:gd name="T18" fmla="*/ 36 w 88"/>
              <a:gd name="T19" fmla="*/ 128 h 128"/>
              <a:gd name="T20" fmla="*/ 52 w 88"/>
              <a:gd name="T21" fmla="*/ 128 h 128"/>
              <a:gd name="T22" fmla="*/ 56 w 88"/>
              <a:gd name="T23" fmla="*/ 124 h 128"/>
              <a:gd name="T24" fmla="*/ 52 w 88"/>
              <a:gd name="T25" fmla="*/ 120 h 128"/>
              <a:gd name="T26" fmla="*/ 48 w 88"/>
              <a:gd name="T27" fmla="*/ 120 h 128"/>
              <a:gd name="T28" fmla="*/ 48 w 88"/>
              <a:gd name="T29" fmla="*/ 112 h 128"/>
              <a:gd name="T30" fmla="*/ 88 w 88"/>
              <a:gd name="T31" fmla="*/ 76 h 128"/>
              <a:gd name="T32" fmla="*/ 44 w 88"/>
              <a:gd name="T33" fmla="*/ 96 h 128"/>
              <a:gd name="T34" fmla="*/ 72 w 88"/>
              <a:gd name="T35" fmla="*/ 68 h 128"/>
              <a:gd name="T36" fmla="*/ 72 w 88"/>
              <a:gd name="T37" fmla="*/ 28 h 128"/>
              <a:gd name="T38" fmla="*/ 44 w 88"/>
              <a:gd name="T39" fmla="*/ 0 h 128"/>
              <a:gd name="T40" fmla="*/ 16 w 88"/>
              <a:gd name="T41" fmla="*/ 28 h 128"/>
              <a:gd name="T42" fmla="*/ 16 w 88"/>
              <a:gd name="T43" fmla="*/ 68 h 128"/>
              <a:gd name="T44" fmla="*/ 44 w 88"/>
              <a:gd name="T45" fmla="*/ 96 h 128"/>
              <a:gd name="T46" fmla="*/ 24 w 88"/>
              <a:gd name="T47" fmla="*/ 28 h 128"/>
              <a:gd name="T48" fmla="*/ 44 w 88"/>
              <a:gd name="T49" fmla="*/ 8 h 128"/>
              <a:gd name="T50" fmla="*/ 64 w 88"/>
              <a:gd name="T51" fmla="*/ 28 h 128"/>
              <a:gd name="T52" fmla="*/ 64 w 88"/>
              <a:gd name="T53" fmla="*/ 68 h 128"/>
              <a:gd name="T54" fmla="*/ 44 w 88"/>
              <a:gd name="T55" fmla="*/ 88 h 128"/>
              <a:gd name="T56" fmla="*/ 24 w 88"/>
              <a:gd name="T57" fmla="*/ 68 h 128"/>
              <a:gd name="T58" fmla="*/ 24 w 88"/>
              <a:gd name="T59"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128">
                <a:moveTo>
                  <a:pt x="88" y="76"/>
                </a:moveTo>
                <a:cubicBezTo>
                  <a:pt x="80" y="76"/>
                  <a:pt x="80" y="76"/>
                  <a:pt x="80" y="76"/>
                </a:cubicBezTo>
                <a:cubicBezTo>
                  <a:pt x="76" y="92"/>
                  <a:pt x="61" y="104"/>
                  <a:pt x="44" y="104"/>
                </a:cubicBezTo>
                <a:cubicBezTo>
                  <a:pt x="27" y="104"/>
                  <a:pt x="12" y="92"/>
                  <a:pt x="8" y="76"/>
                </a:cubicBezTo>
                <a:cubicBezTo>
                  <a:pt x="0" y="76"/>
                  <a:pt x="0" y="76"/>
                  <a:pt x="0" y="76"/>
                </a:cubicBezTo>
                <a:cubicBezTo>
                  <a:pt x="4" y="95"/>
                  <a:pt x="20" y="110"/>
                  <a:pt x="40" y="112"/>
                </a:cubicBezTo>
                <a:cubicBezTo>
                  <a:pt x="40" y="120"/>
                  <a:pt x="40" y="120"/>
                  <a:pt x="40" y="120"/>
                </a:cubicBezTo>
                <a:cubicBezTo>
                  <a:pt x="36" y="120"/>
                  <a:pt x="36" y="120"/>
                  <a:pt x="36" y="120"/>
                </a:cubicBezTo>
                <a:cubicBezTo>
                  <a:pt x="34" y="120"/>
                  <a:pt x="32" y="122"/>
                  <a:pt x="32" y="124"/>
                </a:cubicBezTo>
                <a:cubicBezTo>
                  <a:pt x="32" y="126"/>
                  <a:pt x="34" y="128"/>
                  <a:pt x="36" y="128"/>
                </a:cubicBezTo>
                <a:cubicBezTo>
                  <a:pt x="52" y="128"/>
                  <a:pt x="52" y="128"/>
                  <a:pt x="52" y="128"/>
                </a:cubicBezTo>
                <a:cubicBezTo>
                  <a:pt x="54" y="128"/>
                  <a:pt x="56" y="126"/>
                  <a:pt x="56" y="124"/>
                </a:cubicBezTo>
                <a:cubicBezTo>
                  <a:pt x="56" y="122"/>
                  <a:pt x="54" y="120"/>
                  <a:pt x="52" y="120"/>
                </a:cubicBezTo>
                <a:cubicBezTo>
                  <a:pt x="48" y="120"/>
                  <a:pt x="48" y="120"/>
                  <a:pt x="48" y="120"/>
                </a:cubicBezTo>
                <a:cubicBezTo>
                  <a:pt x="48" y="112"/>
                  <a:pt x="48" y="112"/>
                  <a:pt x="48" y="112"/>
                </a:cubicBezTo>
                <a:cubicBezTo>
                  <a:pt x="68" y="110"/>
                  <a:pt x="84" y="95"/>
                  <a:pt x="88" y="76"/>
                </a:cubicBezTo>
                <a:close/>
                <a:moveTo>
                  <a:pt x="44" y="96"/>
                </a:moveTo>
                <a:cubicBezTo>
                  <a:pt x="59" y="96"/>
                  <a:pt x="72" y="83"/>
                  <a:pt x="72" y="68"/>
                </a:cubicBezTo>
                <a:cubicBezTo>
                  <a:pt x="72" y="28"/>
                  <a:pt x="72" y="28"/>
                  <a:pt x="72" y="28"/>
                </a:cubicBezTo>
                <a:cubicBezTo>
                  <a:pt x="72" y="13"/>
                  <a:pt x="59" y="0"/>
                  <a:pt x="44" y="0"/>
                </a:cubicBezTo>
                <a:cubicBezTo>
                  <a:pt x="29" y="0"/>
                  <a:pt x="16" y="13"/>
                  <a:pt x="16" y="28"/>
                </a:cubicBezTo>
                <a:cubicBezTo>
                  <a:pt x="16" y="68"/>
                  <a:pt x="16" y="68"/>
                  <a:pt x="16" y="68"/>
                </a:cubicBezTo>
                <a:cubicBezTo>
                  <a:pt x="16" y="83"/>
                  <a:pt x="29" y="96"/>
                  <a:pt x="44" y="96"/>
                </a:cubicBezTo>
                <a:close/>
                <a:moveTo>
                  <a:pt x="24" y="28"/>
                </a:moveTo>
                <a:cubicBezTo>
                  <a:pt x="24" y="17"/>
                  <a:pt x="33" y="8"/>
                  <a:pt x="44" y="8"/>
                </a:cubicBezTo>
                <a:cubicBezTo>
                  <a:pt x="55" y="8"/>
                  <a:pt x="64" y="17"/>
                  <a:pt x="64" y="28"/>
                </a:cubicBezTo>
                <a:cubicBezTo>
                  <a:pt x="64" y="68"/>
                  <a:pt x="64" y="68"/>
                  <a:pt x="64" y="68"/>
                </a:cubicBezTo>
                <a:cubicBezTo>
                  <a:pt x="64" y="79"/>
                  <a:pt x="55" y="88"/>
                  <a:pt x="44" y="88"/>
                </a:cubicBezTo>
                <a:cubicBezTo>
                  <a:pt x="33" y="88"/>
                  <a:pt x="24" y="79"/>
                  <a:pt x="24" y="68"/>
                </a:cubicBezTo>
                <a:lnTo>
                  <a:pt x="24" y="28"/>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7" name="深度视觉·原创设计 https://www.docer.com/works?userid=22383862"/>
          <p:cNvSpPr txBox="1"/>
          <p:nvPr/>
        </p:nvSpPr>
        <p:spPr>
          <a:xfrm>
            <a:off x="275809" y="1017408"/>
            <a:ext cx="74952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思源宋体 CN" panose="02020400000000000000" pitchFamily="18" charset="-122"/>
                <a:ea typeface="思源宋体 CN" panose="02020400000000000000" pitchFamily="18" charset="-122"/>
                <a:cs typeface="+mn-ea"/>
                <a:sym typeface="+mn-lt"/>
              </a:rPr>
              <a:t>关键问题</a:t>
            </a:r>
            <a:r>
              <a:rPr lang="en-US" altLang="zh-CN" sz="2800" noProof="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mn-lt"/>
              </a:rPr>
              <a:t>2</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思源宋体 CN" panose="02020400000000000000" pitchFamily="18" charset="-122"/>
                <a:ea typeface="思源宋体 CN" panose="02020400000000000000" pitchFamily="18" charset="-122"/>
                <a:cs typeface="+mn-ea"/>
                <a:sym typeface="+mn-lt"/>
              </a:rPr>
              <a:t>:X</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思源宋体 CN" panose="02020400000000000000" pitchFamily="18" charset="-122"/>
                <a:ea typeface="思源宋体 CN" panose="02020400000000000000" pitchFamily="18" charset="-122"/>
                <a:cs typeface="+mn-ea"/>
                <a:sym typeface="+mn-lt"/>
              </a:rPr>
              <a:t>光照片违禁品</a:t>
            </a:r>
            <a:r>
              <a:rPr kumimoji="0" lang="zh-CN" altLang="en-US" sz="28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mn-ea"/>
                <a:sym typeface="+mn-lt"/>
              </a:rPr>
              <a:t>识别速度的提高</a:t>
            </a:r>
          </a:p>
        </p:txBody>
      </p:sp>
      <p:sp>
        <p:nvSpPr>
          <p:cNvPr id="4" name="文本框 3"/>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59" name="矩形: 圆角 58"/>
          <p:cNvSpPr/>
          <p:nvPr/>
        </p:nvSpPr>
        <p:spPr>
          <a:xfrm>
            <a:off x="4347676" y="2038618"/>
            <a:ext cx="4136466" cy="1203782"/>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lang="zh-CN" altLang="en-US" sz="2000" dirty="0">
                <a:solidFill>
                  <a:prstClr val="black"/>
                </a:solidFill>
                <a:latin typeface="思源宋体 CN" panose="02020400000000000000" pitchFamily="18" charset="-122"/>
                <a:ea typeface="思源宋体 CN" panose="02020400000000000000" pitchFamily="18" charset="-122"/>
              </a:rPr>
              <a:t>安检</a:t>
            </a:r>
            <a:r>
              <a:rPr lang="zh-CN" altLang="en-US" sz="2000" b="1" dirty="0">
                <a:solidFill>
                  <a:srgbClr val="FF0000"/>
                </a:solidFill>
                <a:latin typeface="思源宋体 CN" panose="02020400000000000000" pitchFamily="18" charset="-122"/>
                <a:ea typeface="思源宋体 CN" panose="02020400000000000000" pitchFamily="18" charset="-122"/>
              </a:rPr>
              <a:t>人流量大</a:t>
            </a:r>
            <a:endParaRPr lang="en-US" altLang="zh-CN" sz="2000" b="1" dirty="0">
              <a:solidFill>
                <a:srgbClr val="FF0000"/>
              </a:solidFill>
              <a:latin typeface="思源宋体 CN" panose="02020400000000000000" pitchFamily="18" charset="-122"/>
              <a:ea typeface="思源宋体 CN" panose="02020400000000000000" pitchFamily="18" charset="-122"/>
            </a:endParaRPr>
          </a:p>
          <a:p>
            <a:pPr marL="285750" marR="0" lvl="0" indent="-285750"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lang="zh-CN" altLang="en-US" sz="2000" dirty="0">
                <a:solidFill>
                  <a:prstClr val="black"/>
                </a:solidFill>
                <a:latin typeface="思源宋体 CN" panose="02020400000000000000" pitchFamily="18" charset="-122"/>
                <a:ea typeface="思源宋体 CN" panose="02020400000000000000" pitchFamily="18" charset="-122"/>
              </a:rPr>
              <a:t>对模型</a:t>
            </a:r>
            <a:r>
              <a:rPr lang="zh-CN" altLang="en-US" sz="2000" b="1" dirty="0">
                <a:solidFill>
                  <a:srgbClr val="FF0000"/>
                </a:solidFill>
                <a:latin typeface="思源宋体 CN" panose="02020400000000000000" pitchFamily="18" charset="-122"/>
                <a:ea typeface="思源宋体 CN" panose="02020400000000000000" pitchFamily="18" charset="-122"/>
              </a:rPr>
              <a:t>预测速度</a:t>
            </a:r>
            <a:r>
              <a:rPr lang="zh-CN" altLang="en-US" sz="2000" dirty="0">
                <a:solidFill>
                  <a:prstClr val="black"/>
                </a:solidFill>
                <a:latin typeface="思源宋体 CN" panose="02020400000000000000" pitchFamily="18" charset="-122"/>
                <a:ea typeface="思源宋体 CN" panose="02020400000000000000" pitchFamily="18" charset="-122"/>
              </a:rPr>
              <a:t>要求高</a:t>
            </a:r>
            <a:endPar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endParaRPr>
          </a:p>
        </p:txBody>
      </p:sp>
      <p:sp>
        <p:nvSpPr>
          <p:cNvPr id="60" name="矩形: 圆角 59"/>
          <p:cNvSpPr/>
          <p:nvPr/>
        </p:nvSpPr>
        <p:spPr>
          <a:xfrm>
            <a:off x="4446926" y="4550453"/>
            <a:ext cx="4066273" cy="129014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lang="zh-CN" altLang="en-US" sz="2000" dirty="0">
                <a:solidFill>
                  <a:prstClr val="black"/>
                </a:solidFill>
                <a:latin typeface="思源宋体 CN" panose="02020400000000000000" pitchFamily="18" charset="-122"/>
                <a:ea typeface="思源宋体 CN" panose="02020400000000000000" pitchFamily="18" charset="-122"/>
                <a:cs typeface="黑体" panose="02010609060101010101" charset="-122"/>
              </a:rPr>
              <a:t>服务器</a:t>
            </a:r>
            <a:r>
              <a:rPr lang="en-US" altLang="zh-CN" sz="2000" dirty="0">
                <a:solidFill>
                  <a:prstClr val="black"/>
                </a:solidFill>
                <a:latin typeface="思源宋体 CN" panose="02020400000000000000" pitchFamily="18" charset="-122"/>
                <a:ea typeface="思源宋体 CN" panose="02020400000000000000" pitchFamily="18" charset="-122"/>
                <a:cs typeface="黑体" panose="02010609060101010101" charset="-122"/>
              </a:rPr>
              <a:t>GPU</a:t>
            </a:r>
            <a:r>
              <a:rPr lang="zh-CN" altLang="en-US" sz="2000" b="1" dirty="0">
                <a:solidFill>
                  <a:srgbClr val="FF0000"/>
                </a:solidFill>
                <a:latin typeface="思源宋体 CN" panose="02020400000000000000" pitchFamily="18" charset="-122"/>
                <a:ea typeface="思源宋体 CN" panose="02020400000000000000" pitchFamily="18" charset="-122"/>
                <a:cs typeface="黑体" panose="02010609060101010101" charset="-122"/>
              </a:rPr>
              <a:t>运行、维护成本较高</a:t>
            </a:r>
            <a:endParaRPr lang="en-US" altLang="zh-CN" sz="2000" b="1" dirty="0">
              <a:solidFill>
                <a:srgbClr val="FF0000"/>
              </a:solidFill>
              <a:latin typeface="思源宋体 CN" panose="02020400000000000000" pitchFamily="18" charset="-122"/>
              <a:ea typeface="思源宋体 CN" panose="02020400000000000000" pitchFamily="18" charset="-122"/>
              <a:cs typeface="黑体" panose="02010609060101010101" charset="-122"/>
            </a:endParaRPr>
          </a:p>
          <a:p>
            <a:pPr marL="285750" marR="0" lvl="0" indent="-285750"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lang="zh-CN" altLang="en-US" sz="2000" dirty="0">
                <a:solidFill>
                  <a:prstClr val="black"/>
                </a:solidFill>
                <a:latin typeface="思源宋体 CN" panose="02020400000000000000" pitchFamily="18" charset="-122"/>
                <a:ea typeface="思源宋体 CN" panose="02020400000000000000" pitchFamily="18" charset="-122"/>
                <a:cs typeface="黑体" panose="02010609060101010101" charset="-122"/>
              </a:rPr>
              <a:t>模型</a:t>
            </a:r>
            <a:r>
              <a:rPr lang="zh-CN" altLang="en-US" sz="2000" b="1" dirty="0">
                <a:solidFill>
                  <a:srgbClr val="FF0000"/>
                </a:solidFill>
                <a:latin typeface="思源宋体 CN" panose="02020400000000000000" pitchFamily="18" charset="-122"/>
                <a:ea typeface="思源宋体 CN" panose="02020400000000000000" pitchFamily="18" charset="-122"/>
                <a:cs typeface="黑体" panose="02010609060101010101" charset="-122"/>
              </a:rPr>
              <a:t>推理速度不够快</a:t>
            </a:r>
            <a:endParaRPr kumimoji="0" lang="zh-CN" altLang="en-US" sz="20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黑体" panose="02010609060101010101"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endParaRPr>
          </a:p>
        </p:txBody>
      </p:sp>
      <p:cxnSp>
        <p:nvCxnSpPr>
          <p:cNvPr id="134" name="直接箭头连接符 133"/>
          <p:cNvCxnSpPr>
            <a:endCxn id="60" idx="1"/>
          </p:cNvCxnSpPr>
          <p:nvPr/>
        </p:nvCxnSpPr>
        <p:spPr>
          <a:xfrm flipV="1">
            <a:off x="3679125" y="5195523"/>
            <a:ext cx="767801" cy="55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直接箭头连接符 136"/>
          <p:cNvCxnSpPr>
            <a:endCxn id="59" idx="1"/>
          </p:cNvCxnSpPr>
          <p:nvPr/>
        </p:nvCxnSpPr>
        <p:spPr>
          <a:xfrm>
            <a:off x="3714424" y="2447402"/>
            <a:ext cx="633252" cy="1931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0778" y="4226796"/>
            <a:ext cx="3433017" cy="2150217"/>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275809" y="1706277"/>
            <a:ext cx="3435333" cy="2283860"/>
          </a:xfrm>
          <a:prstGeom prst="rect">
            <a:avLst/>
          </a:prstGeom>
          <a:ln>
            <a:solidFill>
              <a:schemeClr val="tx1"/>
            </a:solidFill>
          </a:ln>
        </p:spPr>
      </p:pic>
      <p:pic>
        <p:nvPicPr>
          <p:cNvPr id="9" name="图片 8"/>
          <p:cNvPicPr>
            <a:picLocks noChangeAspect="1"/>
          </p:cNvPicPr>
          <p:nvPr/>
        </p:nvPicPr>
        <p:blipFill>
          <a:blip r:embed="rId5">
            <a:duotone>
              <a:schemeClr val="accent1">
                <a:shade val="45000"/>
                <a:satMod val="135000"/>
              </a:schemeClr>
              <a:prstClr val="white"/>
            </a:duotone>
          </a:blip>
          <a:stretch>
            <a:fillRect/>
          </a:stretch>
        </p:blipFill>
        <p:spPr>
          <a:xfrm>
            <a:off x="6001068" y="5479702"/>
            <a:ext cx="3279932" cy="1030313"/>
          </a:xfrm>
          <a:prstGeom prst="rect">
            <a:avLst/>
          </a:prstGeom>
        </p:spPr>
      </p:pic>
      <p:sp>
        <p:nvSpPr>
          <p:cNvPr id="11" name="文本框 10"/>
          <p:cNvSpPr txBox="1"/>
          <p:nvPr/>
        </p:nvSpPr>
        <p:spPr>
          <a:xfrm>
            <a:off x="7176739" y="5840592"/>
            <a:ext cx="835485" cy="369332"/>
          </a:xfrm>
          <a:prstGeom prst="rect">
            <a:avLst/>
          </a:prstGeom>
          <a:noFill/>
        </p:spPr>
        <p:txBody>
          <a:bodyPr wrap="none" rtlCol="0">
            <a:spAutoFit/>
          </a:bodyPr>
          <a:lstStyle/>
          <a:p>
            <a:r>
              <a:rPr lang="en-US" altLang="zh-CN"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FPGA</a:t>
            </a:r>
            <a:endParaRPr lang="zh-CN" altLang="en-US"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endParaRP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0778" y="459318"/>
            <a:ext cx="3457726" cy="2986026"/>
          </a:xfrm>
          <a:prstGeom prst="rect">
            <a:avLst/>
          </a:prstGeom>
          <a:ln>
            <a:solidFill>
              <a:schemeClr val="tx1"/>
            </a:solidFill>
          </a:ln>
        </p:spPr>
      </p:pic>
      <p:pic>
        <p:nvPicPr>
          <p:cNvPr id="19" name="图片 18"/>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11200"/>
                    </a14:imgEffect>
                    <a14:imgEffect>
                      <a14:saturation sat="400000"/>
                    </a14:imgEffect>
                  </a14:imgLayer>
                </a14:imgProps>
              </a:ext>
            </a:extLst>
          </a:blip>
          <a:stretch>
            <a:fillRect/>
          </a:stretch>
        </p:blipFill>
        <p:spPr>
          <a:xfrm>
            <a:off x="6267561" y="3024069"/>
            <a:ext cx="3279932" cy="1030313"/>
          </a:xfrm>
          <a:prstGeom prst="rect">
            <a:avLst/>
          </a:prstGeom>
        </p:spPr>
      </p:pic>
      <p:sp>
        <p:nvSpPr>
          <p:cNvPr id="22" name="文本框 21"/>
          <p:cNvSpPr txBox="1"/>
          <p:nvPr/>
        </p:nvSpPr>
        <p:spPr>
          <a:xfrm>
            <a:off x="7197843" y="3260678"/>
            <a:ext cx="1162498" cy="369332"/>
          </a:xfrm>
          <a:prstGeom prst="rect">
            <a:avLst/>
          </a:prstGeom>
          <a:noFill/>
        </p:spPr>
        <p:txBody>
          <a:bodyPr wrap="none" rtlCol="0">
            <a:spAutoFit/>
          </a:bodyPr>
          <a:lstStyle/>
          <a:p>
            <a:r>
              <a:rPr lang="en-US" altLang="zh-CN"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YOLOV9</a:t>
            </a:r>
            <a:endParaRPr lang="zh-CN" altLang="en-US"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endParaRPr>
          </a:p>
        </p:txBody>
      </p:sp>
      <p:pic>
        <p:nvPicPr>
          <p:cNvPr id="27" name="图片 26"/>
          <p:cNvPicPr>
            <a:picLocks noChangeAspect="1"/>
          </p:cNvPicPr>
          <p:nvPr/>
        </p:nvPicPr>
        <p:blipFill>
          <a:blip r:embed="rId9"/>
          <a:stretch>
            <a:fillRect/>
          </a:stretch>
        </p:blipFill>
        <p:spPr>
          <a:xfrm>
            <a:off x="245785" y="4295706"/>
            <a:ext cx="3433018" cy="2214309"/>
          </a:xfrm>
          <a:prstGeom prst="rect">
            <a:avLst/>
          </a:prstGeom>
          <a:ln>
            <a:solidFill>
              <a:schemeClr val="tx1"/>
            </a:solid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22405">
        <p:fade/>
      </p:transition>
    </mc:Choice>
    <mc:Fallback xmlns="">
      <p:transition spd="med" advTm="22405">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8" name="深度视觉·原创设计 https://www.docer.com/works?userid=22383862"/>
          <p:cNvSpPr>
            <a:spLocks noEditPoints="1"/>
          </p:cNvSpPr>
          <p:nvPr/>
        </p:nvSpPr>
        <p:spPr bwMode="auto">
          <a:xfrm>
            <a:off x="1404620" y="3401060"/>
            <a:ext cx="479425" cy="423545"/>
          </a:xfrm>
          <a:custGeom>
            <a:avLst/>
            <a:gdLst>
              <a:gd name="T0" fmla="*/ 112 w 128"/>
              <a:gd name="T1" fmla="*/ 60 h 112"/>
              <a:gd name="T2" fmla="*/ 104 w 128"/>
              <a:gd name="T3" fmla="*/ 60 h 112"/>
              <a:gd name="T4" fmla="*/ 104 w 128"/>
              <a:gd name="T5" fmla="*/ 16 h 112"/>
              <a:gd name="T6" fmla="*/ 88 w 128"/>
              <a:gd name="T7" fmla="*/ 0 h 112"/>
              <a:gd name="T8" fmla="*/ 40 w 128"/>
              <a:gd name="T9" fmla="*/ 0 h 112"/>
              <a:gd name="T10" fmla="*/ 24 w 128"/>
              <a:gd name="T11" fmla="*/ 16 h 112"/>
              <a:gd name="T12" fmla="*/ 24 w 128"/>
              <a:gd name="T13" fmla="*/ 60 h 112"/>
              <a:gd name="T14" fmla="*/ 16 w 128"/>
              <a:gd name="T15" fmla="*/ 60 h 112"/>
              <a:gd name="T16" fmla="*/ 0 w 128"/>
              <a:gd name="T17" fmla="*/ 76 h 112"/>
              <a:gd name="T18" fmla="*/ 0 w 128"/>
              <a:gd name="T19" fmla="*/ 84 h 112"/>
              <a:gd name="T20" fmla="*/ 16 w 128"/>
              <a:gd name="T21" fmla="*/ 100 h 112"/>
              <a:gd name="T22" fmla="*/ 25 w 128"/>
              <a:gd name="T23" fmla="*/ 100 h 112"/>
              <a:gd name="T24" fmla="*/ 40 w 128"/>
              <a:gd name="T25" fmla="*/ 112 h 112"/>
              <a:gd name="T26" fmla="*/ 88 w 128"/>
              <a:gd name="T27" fmla="*/ 112 h 112"/>
              <a:gd name="T28" fmla="*/ 103 w 128"/>
              <a:gd name="T29" fmla="*/ 100 h 112"/>
              <a:gd name="T30" fmla="*/ 112 w 128"/>
              <a:gd name="T31" fmla="*/ 100 h 112"/>
              <a:gd name="T32" fmla="*/ 128 w 128"/>
              <a:gd name="T33" fmla="*/ 84 h 112"/>
              <a:gd name="T34" fmla="*/ 128 w 128"/>
              <a:gd name="T35" fmla="*/ 76 h 112"/>
              <a:gd name="T36" fmla="*/ 112 w 128"/>
              <a:gd name="T37" fmla="*/ 60 h 112"/>
              <a:gd name="T38" fmla="*/ 32 w 128"/>
              <a:gd name="T39" fmla="*/ 16 h 112"/>
              <a:gd name="T40" fmla="*/ 40 w 128"/>
              <a:gd name="T41" fmla="*/ 8 h 112"/>
              <a:gd name="T42" fmla="*/ 88 w 128"/>
              <a:gd name="T43" fmla="*/ 8 h 112"/>
              <a:gd name="T44" fmla="*/ 96 w 128"/>
              <a:gd name="T45" fmla="*/ 16 h 112"/>
              <a:gd name="T46" fmla="*/ 96 w 128"/>
              <a:gd name="T47" fmla="*/ 60 h 112"/>
              <a:gd name="T48" fmla="*/ 32 w 128"/>
              <a:gd name="T49" fmla="*/ 60 h 112"/>
              <a:gd name="T50" fmla="*/ 32 w 128"/>
              <a:gd name="T51" fmla="*/ 16 h 112"/>
              <a:gd name="T52" fmla="*/ 88 w 128"/>
              <a:gd name="T53" fmla="*/ 104 h 112"/>
              <a:gd name="T54" fmla="*/ 40 w 128"/>
              <a:gd name="T55" fmla="*/ 104 h 112"/>
              <a:gd name="T56" fmla="*/ 32 w 128"/>
              <a:gd name="T57" fmla="*/ 96 h 112"/>
              <a:gd name="T58" fmla="*/ 40 w 128"/>
              <a:gd name="T59" fmla="*/ 88 h 112"/>
              <a:gd name="T60" fmla="*/ 88 w 128"/>
              <a:gd name="T61" fmla="*/ 88 h 112"/>
              <a:gd name="T62" fmla="*/ 96 w 128"/>
              <a:gd name="T63" fmla="*/ 96 h 112"/>
              <a:gd name="T64" fmla="*/ 88 w 128"/>
              <a:gd name="T65" fmla="*/ 104 h 112"/>
              <a:gd name="T66" fmla="*/ 120 w 128"/>
              <a:gd name="T67" fmla="*/ 84 h 112"/>
              <a:gd name="T68" fmla="*/ 112 w 128"/>
              <a:gd name="T69" fmla="*/ 92 h 112"/>
              <a:gd name="T70" fmla="*/ 103 w 128"/>
              <a:gd name="T71" fmla="*/ 92 h 112"/>
              <a:gd name="T72" fmla="*/ 88 w 128"/>
              <a:gd name="T73" fmla="*/ 80 h 112"/>
              <a:gd name="T74" fmla="*/ 40 w 128"/>
              <a:gd name="T75" fmla="*/ 80 h 112"/>
              <a:gd name="T76" fmla="*/ 25 w 128"/>
              <a:gd name="T77" fmla="*/ 92 h 112"/>
              <a:gd name="T78" fmla="*/ 16 w 128"/>
              <a:gd name="T79" fmla="*/ 92 h 112"/>
              <a:gd name="T80" fmla="*/ 8 w 128"/>
              <a:gd name="T81" fmla="*/ 84 h 112"/>
              <a:gd name="T82" fmla="*/ 8 w 128"/>
              <a:gd name="T83" fmla="*/ 76 h 112"/>
              <a:gd name="T84" fmla="*/ 16 w 128"/>
              <a:gd name="T85" fmla="*/ 68 h 112"/>
              <a:gd name="T86" fmla="*/ 112 w 128"/>
              <a:gd name="T87" fmla="*/ 68 h 112"/>
              <a:gd name="T88" fmla="*/ 120 w 128"/>
              <a:gd name="T89" fmla="*/ 76 h 112"/>
              <a:gd name="T90" fmla="*/ 120 w 128"/>
              <a:gd name="T91"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12">
                <a:moveTo>
                  <a:pt x="112" y="60"/>
                </a:moveTo>
                <a:cubicBezTo>
                  <a:pt x="104" y="60"/>
                  <a:pt x="104" y="60"/>
                  <a:pt x="104" y="60"/>
                </a:cubicBezTo>
                <a:cubicBezTo>
                  <a:pt x="104" y="16"/>
                  <a:pt x="104" y="16"/>
                  <a:pt x="104" y="16"/>
                </a:cubicBezTo>
                <a:cubicBezTo>
                  <a:pt x="104" y="7"/>
                  <a:pt x="97" y="0"/>
                  <a:pt x="88" y="0"/>
                </a:cubicBezTo>
                <a:cubicBezTo>
                  <a:pt x="40" y="0"/>
                  <a:pt x="40" y="0"/>
                  <a:pt x="40" y="0"/>
                </a:cubicBezTo>
                <a:cubicBezTo>
                  <a:pt x="31" y="0"/>
                  <a:pt x="24" y="7"/>
                  <a:pt x="24" y="16"/>
                </a:cubicBezTo>
                <a:cubicBezTo>
                  <a:pt x="24" y="16"/>
                  <a:pt x="24" y="57"/>
                  <a:pt x="24" y="60"/>
                </a:cubicBezTo>
                <a:cubicBezTo>
                  <a:pt x="16" y="60"/>
                  <a:pt x="16" y="60"/>
                  <a:pt x="16" y="60"/>
                </a:cubicBezTo>
                <a:cubicBezTo>
                  <a:pt x="7" y="60"/>
                  <a:pt x="0" y="67"/>
                  <a:pt x="0" y="76"/>
                </a:cubicBezTo>
                <a:cubicBezTo>
                  <a:pt x="0" y="84"/>
                  <a:pt x="0" y="84"/>
                  <a:pt x="0" y="84"/>
                </a:cubicBezTo>
                <a:cubicBezTo>
                  <a:pt x="0" y="93"/>
                  <a:pt x="7" y="100"/>
                  <a:pt x="16" y="100"/>
                </a:cubicBezTo>
                <a:cubicBezTo>
                  <a:pt x="25" y="100"/>
                  <a:pt x="25" y="100"/>
                  <a:pt x="25" y="100"/>
                </a:cubicBezTo>
                <a:cubicBezTo>
                  <a:pt x="26" y="107"/>
                  <a:pt x="33" y="112"/>
                  <a:pt x="40" y="112"/>
                </a:cubicBezTo>
                <a:cubicBezTo>
                  <a:pt x="88" y="112"/>
                  <a:pt x="88" y="112"/>
                  <a:pt x="88" y="112"/>
                </a:cubicBezTo>
                <a:cubicBezTo>
                  <a:pt x="95" y="112"/>
                  <a:pt x="102" y="107"/>
                  <a:pt x="103" y="100"/>
                </a:cubicBezTo>
                <a:cubicBezTo>
                  <a:pt x="112" y="100"/>
                  <a:pt x="112" y="100"/>
                  <a:pt x="112" y="100"/>
                </a:cubicBezTo>
                <a:cubicBezTo>
                  <a:pt x="121" y="100"/>
                  <a:pt x="128" y="93"/>
                  <a:pt x="128" y="84"/>
                </a:cubicBezTo>
                <a:cubicBezTo>
                  <a:pt x="128" y="76"/>
                  <a:pt x="128" y="76"/>
                  <a:pt x="128" y="76"/>
                </a:cubicBezTo>
                <a:cubicBezTo>
                  <a:pt x="128" y="67"/>
                  <a:pt x="121" y="60"/>
                  <a:pt x="112" y="60"/>
                </a:cubicBezTo>
                <a:close/>
                <a:moveTo>
                  <a:pt x="32" y="16"/>
                </a:moveTo>
                <a:cubicBezTo>
                  <a:pt x="32" y="12"/>
                  <a:pt x="36" y="8"/>
                  <a:pt x="40" y="8"/>
                </a:cubicBezTo>
                <a:cubicBezTo>
                  <a:pt x="88" y="8"/>
                  <a:pt x="88" y="8"/>
                  <a:pt x="88" y="8"/>
                </a:cubicBezTo>
                <a:cubicBezTo>
                  <a:pt x="92" y="8"/>
                  <a:pt x="96" y="12"/>
                  <a:pt x="96" y="16"/>
                </a:cubicBezTo>
                <a:cubicBezTo>
                  <a:pt x="96" y="60"/>
                  <a:pt x="96" y="60"/>
                  <a:pt x="96" y="60"/>
                </a:cubicBezTo>
                <a:cubicBezTo>
                  <a:pt x="32" y="60"/>
                  <a:pt x="32" y="60"/>
                  <a:pt x="32" y="60"/>
                </a:cubicBezTo>
                <a:lnTo>
                  <a:pt x="32" y="16"/>
                </a:lnTo>
                <a:close/>
                <a:moveTo>
                  <a:pt x="88" y="104"/>
                </a:moveTo>
                <a:cubicBezTo>
                  <a:pt x="40" y="104"/>
                  <a:pt x="40" y="104"/>
                  <a:pt x="40" y="104"/>
                </a:cubicBezTo>
                <a:cubicBezTo>
                  <a:pt x="36" y="104"/>
                  <a:pt x="32" y="100"/>
                  <a:pt x="32" y="96"/>
                </a:cubicBezTo>
                <a:cubicBezTo>
                  <a:pt x="32" y="92"/>
                  <a:pt x="36" y="88"/>
                  <a:pt x="40" y="88"/>
                </a:cubicBezTo>
                <a:cubicBezTo>
                  <a:pt x="88" y="88"/>
                  <a:pt x="88" y="88"/>
                  <a:pt x="88" y="88"/>
                </a:cubicBezTo>
                <a:cubicBezTo>
                  <a:pt x="92" y="88"/>
                  <a:pt x="96" y="92"/>
                  <a:pt x="96" y="96"/>
                </a:cubicBezTo>
                <a:cubicBezTo>
                  <a:pt x="96" y="100"/>
                  <a:pt x="92" y="104"/>
                  <a:pt x="88" y="104"/>
                </a:cubicBezTo>
                <a:close/>
                <a:moveTo>
                  <a:pt x="120" y="84"/>
                </a:moveTo>
                <a:cubicBezTo>
                  <a:pt x="120" y="88"/>
                  <a:pt x="116" y="92"/>
                  <a:pt x="112" y="92"/>
                </a:cubicBezTo>
                <a:cubicBezTo>
                  <a:pt x="103" y="92"/>
                  <a:pt x="103" y="92"/>
                  <a:pt x="103" y="92"/>
                </a:cubicBezTo>
                <a:cubicBezTo>
                  <a:pt x="102" y="85"/>
                  <a:pt x="95" y="80"/>
                  <a:pt x="88" y="80"/>
                </a:cubicBezTo>
                <a:cubicBezTo>
                  <a:pt x="40" y="80"/>
                  <a:pt x="40" y="80"/>
                  <a:pt x="40" y="80"/>
                </a:cubicBezTo>
                <a:cubicBezTo>
                  <a:pt x="33" y="80"/>
                  <a:pt x="26" y="85"/>
                  <a:pt x="25" y="92"/>
                </a:cubicBezTo>
                <a:cubicBezTo>
                  <a:pt x="16" y="92"/>
                  <a:pt x="16" y="92"/>
                  <a:pt x="16" y="92"/>
                </a:cubicBezTo>
                <a:cubicBezTo>
                  <a:pt x="12" y="92"/>
                  <a:pt x="8" y="88"/>
                  <a:pt x="8" y="84"/>
                </a:cubicBezTo>
                <a:cubicBezTo>
                  <a:pt x="8" y="76"/>
                  <a:pt x="8" y="76"/>
                  <a:pt x="8" y="76"/>
                </a:cubicBezTo>
                <a:cubicBezTo>
                  <a:pt x="8" y="72"/>
                  <a:pt x="12" y="68"/>
                  <a:pt x="16" y="68"/>
                </a:cubicBezTo>
                <a:cubicBezTo>
                  <a:pt x="112" y="68"/>
                  <a:pt x="112" y="68"/>
                  <a:pt x="112" y="68"/>
                </a:cubicBezTo>
                <a:cubicBezTo>
                  <a:pt x="116" y="68"/>
                  <a:pt x="120" y="72"/>
                  <a:pt x="120" y="76"/>
                </a:cubicBezTo>
                <a:lnTo>
                  <a:pt x="120" y="8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5" name="深度视觉·原创设计 https://www.docer.com/works?userid=22383862"/>
          <p:cNvSpPr>
            <a:spLocks noEditPoints="1"/>
          </p:cNvSpPr>
          <p:nvPr/>
        </p:nvSpPr>
        <p:spPr bwMode="auto">
          <a:xfrm>
            <a:off x="1479550" y="5014595"/>
            <a:ext cx="330200" cy="483870"/>
          </a:xfrm>
          <a:custGeom>
            <a:avLst/>
            <a:gdLst>
              <a:gd name="T0" fmla="*/ 88 w 88"/>
              <a:gd name="T1" fmla="*/ 76 h 128"/>
              <a:gd name="T2" fmla="*/ 80 w 88"/>
              <a:gd name="T3" fmla="*/ 76 h 128"/>
              <a:gd name="T4" fmla="*/ 44 w 88"/>
              <a:gd name="T5" fmla="*/ 104 h 128"/>
              <a:gd name="T6" fmla="*/ 8 w 88"/>
              <a:gd name="T7" fmla="*/ 76 h 128"/>
              <a:gd name="T8" fmla="*/ 0 w 88"/>
              <a:gd name="T9" fmla="*/ 76 h 128"/>
              <a:gd name="T10" fmla="*/ 40 w 88"/>
              <a:gd name="T11" fmla="*/ 112 h 128"/>
              <a:gd name="T12" fmla="*/ 40 w 88"/>
              <a:gd name="T13" fmla="*/ 120 h 128"/>
              <a:gd name="T14" fmla="*/ 36 w 88"/>
              <a:gd name="T15" fmla="*/ 120 h 128"/>
              <a:gd name="T16" fmla="*/ 32 w 88"/>
              <a:gd name="T17" fmla="*/ 124 h 128"/>
              <a:gd name="T18" fmla="*/ 36 w 88"/>
              <a:gd name="T19" fmla="*/ 128 h 128"/>
              <a:gd name="T20" fmla="*/ 52 w 88"/>
              <a:gd name="T21" fmla="*/ 128 h 128"/>
              <a:gd name="T22" fmla="*/ 56 w 88"/>
              <a:gd name="T23" fmla="*/ 124 h 128"/>
              <a:gd name="T24" fmla="*/ 52 w 88"/>
              <a:gd name="T25" fmla="*/ 120 h 128"/>
              <a:gd name="T26" fmla="*/ 48 w 88"/>
              <a:gd name="T27" fmla="*/ 120 h 128"/>
              <a:gd name="T28" fmla="*/ 48 w 88"/>
              <a:gd name="T29" fmla="*/ 112 h 128"/>
              <a:gd name="T30" fmla="*/ 88 w 88"/>
              <a:gd name="T31" fmla="*/ 76 h 128"/>
              <a:gd name="T32" fmla="*/ 44 w 88"/>
              <a:gd name="T33" fmla="*/ 96 h 128"/>
              <a:gd name="T34" fmla="*/ 72 w 88"/>
              <a:gd name="T35" fmla="*/ 68 h 128"/>
              <a:gd name="T36" fmla="*/ 72 w 88"/>
              <a:gd name="T37" fmla="*/ 28 h 128"/>
              <a:gd name="T38" fmla="*/ 44 w 88"/>
              <a:gd name="T39" fmla="*/ 0 h 128"/>
              <a:gd name="T40" fmla="*/ 16 w 88"/>
              <a:gd name="T41" fmla="*/ 28 h 128"/>
              <a:gd name="T42" fmla="*/ 16 w 88"/>
              <a:gd name="T43" fmla="*/ 68 h 128"/>
              <a:gd name="T44" fmla="*/ 44 w 88"/>
              <a:gd name="T45" fmla="*/ 96 h 128"/>
              <a:gd name="T46" fmla="*/ 24 w 88"/>
              <a:gd name="T47" fmla="*/ 28 h 128"/>
              <a:gd name="T48" fmla="*/ 44 w 88"/>
              <a:gd name="T49" fmla="*/ 8 h 128"/>
              <a:gd name="T50" fmla="*/ 64 w 88"/>
              <a:gd name="T51" fmla="*/ 28 h 128"/>
              <a:gd name="T52" fmla="*/ 64 w 88"/>
              <a:gd name="T53" fmla="*/ 68 h 128"/>
              <a:gd name="T54" fmla="*/ 44 w 88"/>
              <a:gd name="T55" fmla="*/ 88 h 128"/>
              <a:gd name="T56" fmla="*/ 24 w 88"/>
              <a:gd name="T57" fmla="*/ 68 h 128"/>
              <a:gd name="T58" fmla="*/ 24 w 88"/>
              <a:gd name="T59"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128">
                <a:moveTo>
                  <a:pt x="88" y="76"/>
                </a:moveTo>
                <a:cubicBezTo>
                  <a:pt x="80" y="76"/>
                  <a:pt x="80" y="76"/>
                  <a:pt x="80" y="76"/>
                </a:cubicBezTo>
                <a:cubicBezTo>
                  <a:pt x="76" y="92"/>
                  <a:pt x="61" y="104"/>
                  <a:pt x="44" y="104"/>
                </a:cubicBezTo>
                <a:cubicBezTo>
                  <a:pt x="27" y="104"/>
                  <a:pt x="12" y="92"/>
                  <a:pt x="8" y="76"/>
                </a:cubicBezTo>
                <a:cubicBezTo>
                  <a:pt x="0" y="76"/>
                  <a:pt x="0" y="76"/>
                  <a:pt x="0" y="76"/>
                </a:cubicBezTo>
                <a:cubicBezTo>
                  <a:pt x="4" y="95"/>
                  <a:pt x="20" y="110"/>
                  <a:pt x="40" y="112"/>
                </a:cubicBezTo>
                <a:cubicBezTo>
                  <a:pt x="40" y="120"/>
                  <a:pt x="40" y="120"/>
                  <a:pt x="40" y="120"/>
                </a:cubicBezTo>
                <a:cubicBezTo>
                  <a:pt x="36" y="120"/>
                  <a:pt x="36" y="120"/>
                  <a:pt x="36" y="120"/>
                </a:cubicBezTo>
                <a:cubicBezTo>
                  <a:pt x="34" y="120"/>
                  <a:pt x="32" y="122"/>
                  <a:pt x="32" y="124"/>
                </a:cubicBezTo>
                <a:cubicBezTo>
                  <a:pt x="32" y="126"/>
                  <a:pt x="34" y="128"/>
                  <a:pt x="36" y="128"/>
                </a:cubicBezTo>
                <a:cubicBezTo>
                  <a:pt x="52" y="128"/>
                  <a:pt x="52" y="128"/>
                  <a:pt x="52" y="128"/>
                </a:cubicBezTo>
                <a:cubicBezTo>
                  <a:pt x="54" y="128"/>
                  <a:pt x="56" y="126"/>
                  <a:pt x="56" y="124"/>
                </a:cubicBezTo>
                <a:cubicBezTo>
                  <a:pt x="56" y="122"/>
                  <a:pt x="54" y="120"/>
                  <a:pt x="52" y="120"/>
                </a:cubicBezTo>
                <a:cubicBezTo>
                  <a:pt x="48" y="120"/>
                  <a:pt x="48" y="120"/>
                  <a:pt x="48" y="120"/>
                </a:cubicBezTo>
                <a:cubicBezTo>
                  <a:pt x="48" y="112"/>
                  <a:pt x="48" y="112"/>
                  <a:pt x="48" y="112"/>
                </a:cubicBezTo>
                <a:cubicBezTo>
                  <a:pt x="68" y="110"/>
                  <a:pt x="84" y="95"/>
                  <a:pt x="88" y="76"/>
                </a:cubicBezTo>
                <a:close/>
                <a:moveTo>
                  <a:pt x="44" y="96"/>
                </a:moveTo>
                <a:cubicBezTo>
                  <a:pt x="59" y="96"/>
                  <a:pt x="72" y="83"/>
                  <a:pt x="72" y="68"/>
                </a:cubicBezTo>
                <a:cubicBezTo>
                  <a:pt x="72" y="28"/>
                  <a:pt x="72" y="28"/>
                  <a:pt x="72" y="28"/>
                </a:cubicBezTo>
                <a:cubicBezTo>
                  <a:pt x="72" y="13"/>
                  <a:pt x="59" y="0"/>
                  <a:pt x="44" y="0"/>
                </a:cubicBezTo>
                <a:cubicBezTo>
                  <a:pt x="29" y="0"/>
                  <a:pt x="16" y="13"/>
                  <a:pt x="16" y="28"/>
                </a:cubicBezTo>
                <a:cubicBezTo>
                  <a:pt x="16" y="68"/>
                  <a:pt x="16" y="68"/>
                  <a:pt x="16" y="68"/>
                </a:cubicBezTo>
                <a:cubicBezTo>
                  <a:pt x="16" y="83"/>
                  <a:pt x="29" y="96"/>
                  <a:pt x="44" y="96"/>
                </a:cubicBezTo>
                <a:close/>
                <a:moveTo>
                  <a:pt x="24" y="28"/>
                </a:moveTo>
                <a:cubicBezTo>
                  <a:pt x="24" y="17"/>
                  <a:pt x="33" y="8"/>
                  <a:pt x="44" y="8"/>
                </a:cubicBezTo>
                <a:cubicBezTo>
                  <a:pt x="55" y="8"/>
                  <a:pt x="64" y="17"/>
                  <a:pt x="64" y="28"/>
                </a:cubicBezTo>
                <a:cubicBezTo>
                  <a:pt x="64" y="68"/>
                  <a:pt x="64" y="68"/>
                  <a:pt x="64" y="68"/>
                </a:cubicBezTo>
                <a:cubicBezTo>
                  <a:pt x="64" y="79"/>
                  <a:pt x="55" y="88"/>
                  <a:pt x="44" y="88"/>
                </a:cubicBezTo>
                <a:cubicBezTo>
                  <a:pt x="33" y="88"/>
                  <a:pt x="24" y="79"/>
                  <a:pt x="24" y="68"/>
                </a:cubicBezTo>
                <a:lnTo>
                  <a:pt x="24" y="28"/>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7" name="深度视觉·原创设计 https://www.docer.com/works?userid=22383862"/>
          <p:cNvSpPr txBox="1"/>
          <p:nvPr/>
        </p:nvSpPr>
        <p:spPr>
          <a:xfrm>
            <a:off x="275809" y="943712"/>
            <a:ext cx="20136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noProof="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mn-lt"/>
              </a:rPr>
              <a:t>解决方法</a:t>
            </a:r>
            <a:r>
              <a:rPr lang="zh-CN" altLang="en-US" sz="280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mn-lt"/>
              </a:rPr>
              <a:t>：</a:t>
            </a:r>
            <a:endParaRPr kumimoji="0" lang="zh-CN" altLang="en-US" sz="2800" b="0" i="0" u="none" strike="noStrike" kern="1200" cap="none" spc="0" normalizeH="0" baseline="0" noProof="0" dirty="0">
              <a:ln>
                <a:noFill/>
              </a:ln>
              <a:solidFill>
                <a:prstClr val="black">
                  <a:lumMod val="75000"/>
                  <a:lumOff val="25000"/>
                </a:prstClr>
              </a:solidFill>
              <a:effectLst/>
              <a:uLnTx/>
              <a:uFillTx/>
              <a:latin typeface="思源宋体 CN" panose="02020400000000000000" pitchFamily="18" charset="-122"/>
              <a:ea typeface="思源宋体 CN" panose="02020400000000000000" pitchFamily="18" charset="-122"/>
              <a:cs typeface="+mn-ea"/>
              <a:sym typeface="+mn-lt"/>
            </a:endParaRPr>
          </a:p>
        </p:txBody>
      </p:sp>
      <p:pic>
        <p:nvPicPr>
          <p:cNvPr id="3" name="图片 2"/>
          <p:cNvPicPr>
            <a:picLocks noChangeAspect="1"/>
          </p:cNvPicPr>
          <p:nvPr/>
        </p:nvPicPr>
        <p:blipFill>
          <a:blip r:embed="rId3"/>
          <a:stretch>
            <a:fillRect/>
          </a:stretch>
        </p:blipFill>
        <p:spPr>
          <a:xfrm>
            <a:off x="8603952" y="116200"/>
            <a:ext cx="3494702" cy="655564"/>
          </a:xfrm>
          <a:prstGeom prst="rect">
            <a:avLst/>
          </a:prstGeom>
        </p:spPr>
      </p:pic>
      <p:sp>
        <p:nvSpPr>
          <p:cNvPr id="4" name="文本框 3"/>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cxnSp>
        <p:nvCxnSpPr>
          <p:cNvPr id="6" name="直接连接符 5"/>
          <p:cNvCxnSpPr/>
          <p:nvPr/>
        </p:nvCxnSpPr>
        <p:spPr>
          <a:xfrm>
            <a:off x="6024206" y="1611712"/>
            <a:ext cx="0" cy="5160768"/>
          </a:xfrm>
          <a:prstGeom prst="line">
            <a:avLst/>
          </a:prstGeom>
          <a:ln w="28575" cmpd="sng">
            <a:solidFill>
              <a:srgbClr val="00B0F0"/>
            </a:solidFill>
            <a:prstDash val="lg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6466" y="1443286"/>
            <a:ext cx="5737740" cy="523220"/>
          </a:xfrm>
          <a:prstGeom prst="rect">
            <a:avLst/>
          </a:prstGeom>
          <a:noFill/>
        </p:spPr>
        <p:txBody>
          <a:bodyPr wrap="square" rtlCol="0">
            <a:spAutoFit/>
          </a:bodyPr>
          <a:lstStyle/>
          <a:p>
            <a:r>
              <a:rPr lang="zh-CN" altLang="en-US" sz="2800" dirty="0">
                <a:latin typeface="思源宋体 CN" panose="02020400000000000000" pitchFamily="18" charset="-122"/>
                <a:ea typeface="思源宋体 CN" panose="02020400000000000000" pitchFamily="18" charset="-122"/>
              </a:rPr>
              <a:t>① 使用</a:t>
            </a:r>
            <a:r>
              <a:rPr lang="en-US" altLang="zh-CN" sz="28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YOLOV9</a:t>
            </a:r>
            <a:r>
              <a:rPr lang="zh-CN" altLang="en-US" sz="2800" dirty="0">
                <a:latin typeface="思源宋体 CN" panose="02020400000000000000" pitchFamily="18" charset="-122"/>
                <a:ea typeface="思源宋体 CN" panose="02020400000000000000" pitchFamily="18" charset="-122"/>
              </a:rPr>
              <a:t>目标检测算法</a:t>
            </a:r>
          </a:p>
        </p:txBody>
      </p:sp>
      <p:sp>
        <p:nvSpPr>
          <p:cNvPr id="12" name="文本框 11"/>
          <p:cNvSpPr txBox="1"/>
          <p:nvPr/>
        </p:nvSpPr>
        <p:spPr>
          <a:xfrm>
            <a:off x="6314581" y="1088492"/>
            <a:ext cx="5650906" cy="523220"/>
          </a:xfrm>
          <a:prstGeom prst="rect">
            <a:avLst/>
          </a:prstGeom>
          <a:noFill/>
        </p:spPr>
        <p:txBody>
          <a:bodyPr wrap="none" rtlCol="0">
            <a:spAutoFit/>
          </a:bodyPr>
          <a:lstStyle/>
          <a:p>
            <a:r>
              <a:rPr lang="zh-CN" altLang="en-US" sz="2800" dirty="0">
                <a:latin typeface="思源宋体 CN" panose="02020400000000000000" pitchFamily="18" charset="-122"/>
                <a:ea typeface="思源宋体 CN" panose="02020400000000000000" pitchFamily="18" charset="-122"/>
              </a:rPr>
              <a:t>②模型部署到</a:t>
            </a:r>
            <a:r>
              <a:rPr lang="en-US" altLang="zh-CN" sz="28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FPGA</a:t>
            </a:r>
            <a:r>
              <a:rPr lang="en-US" altLang="zh-CN" sz="2800" dirty="0">
                <a:latin typeface="思源宋体 CN" panose="02020400000000000000" pitchFamily="18" charset="-122"/>
                <a:ea typeface="思源宋体 CN" panose="02020400000000000000" pitchFamily="18" charset="-122"/>
              </a:rPr>
              <a:t>,</a:t>
            </a:r>
            <a:r>
              <a:rPr lang="zh-CN" altLang="en-US" sz="2800" dirty="0">
                <a:latin typeface="思源宋体 CN" panose="02020400000000000000" pitchFamily="18" charset="-122"/>
                <a:ea typeface="思源宋体 CN" panose="02020400000000000000" pitchFamily="18" charset="-122"/>
              </a:rPr>
              <a:t>加快推理速度</a:t>
            </a:r>
          </a:p>
        </p:txBody>
      </p:sp>
      <p:sp>
        <p:nvSpPr>
          <p:cNvPr id="20" name="矩形 19"/>
          <p:cNvSpPr/>
          <p:nvPr/>
        </p:nvSpPr>
        <p:spPr>
          <a:xfrm>
            <a:off x="6387339" y="4413325"/>
            <a:ext cx="5374608" cy="14247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sp>
        <p:nvSpPr>
          <p:cNvPr id="23" name="文本框 22"/>
          <p:cNvSpPr txBox="1"/>
          <p:nvPr/>
        </p:nvSpPr>
        <p:spPr>
          <a:xfrm>
            <a:off x="6660594" y="4383878"/>
            <a:ext cx="4678398" cy="1445717"/>
          </a:xfrm>
          <a:prstGeom prst="rect">
            <a:avLst/>
          </a:prstGeom>
          <a:noFill/>
        </p:spPr>
        <p:txBody>
          <a:bodyPr wrap="square" rtlCol="0">
            <a:spAutoFit/>
          </a:bodyPr>
          <a:lstStyle/>
          <a:p>
            <a:pPr>
              <a:lnSpc>
                <a:spcPct val="125000"/>
              </a:lnSpc>
            </a:pPr>
            <a:r>
              <a:rPr lang="zh-CN" altLang="en-US" dirty="0">
                <a:latin typeface="思源宋体 CN" panose="02020400000000000000" pitchFamily="18" charset="-122"/>
                <a:ea typeface="思源宋体 CN" panose="02020400000000000000" pitchFamily="18" charset="-122"/>
              </a:rPr>
              <a:t>相较于</a:t>
            </a:r>
            <a:r>
              <a:rPr lang="en-US" altLang="zh-CN" dirty="0">
                <a:latin typeface="思源宋体 CN" panose="02020400000000000000" pitchFamily="18" charset="-122"/>
                <a:ea typeface="思源宋体 CN" panose="02020400000000000000" pitchFamily="18" charset="-122"/>
                <a:cs typeface="Times New Roman" panose="02020603050405020304" pitchFamily="18" charset="0"/>
              </a:rPr>
              <a:t>GPU</a:t>
            </a:r>
            <a:r>
              <a:rPr lang="zh-CN" altLang="en-US" dirty="0">
                <a:latin typeface="思源宋体 CN" panose="02020400000000000000" pitchFamily="18" charset="-122"/>
                <a:ea typeface="思源宋体 CN" panose="02020400000000000000" pitchFamily="18" charset="-122"/>
              </a:rPr>
              <a:t>，</a:t>
            </a:r>
            <a:r>
              <a:rPr lang="en-US" altLang="zh-CN" dirty="0">
                <a:latin typeface="思源宋体 CN" panose="02020400000000000000" pitchFamily="18" charset="-122"/>
                <a:ea typeface="思源宋体 CN" panose="02020400000000000000" pitchFamily="18" charset="-122"/>
                <a:cs typeface="Times New Roman" panose="02020603050405020304" pitchFamily="18" charset="0"/>
              </a:rPr>
              <a:t>FPGA</a:t>
            </a:r>
          </a:p>
          <a:p>
            <a:pPr marL="285750" indent="-285750">
              <a:lnSpc>
                <a:spcPct val="125000"/>
              </a:lnSpc>
              <a:buFont typeface="Wingdings" panose="05000000000000000000" pitchFamily="2" charset="2"/>
              <a:buChar char="Ø"/>
            </a:pPr>
            <a:r>
              <a:rPr lang="zh-CN" altLang="en-US" dirty="0">
                <a:solidFill>
                  <a:srgbClr val="FF0000"/>
                </a:solidFill>
                <a:latin typeface="思源宋体 CN" panose="02020400000000000000" pitchFamily="18" charset="-122"/>
                <a:ea typeface="思源宋体 CN" panose="02020400000000000000" pitchFamily="18" charset="-122"/>
              </a:rPr>
              <a:t>低时延</a:t>
            </a:r>
            <a:r>
              <a:rPr lang="zh-CN" altLang="en-US" dirty="0">
                <a:latin typeface="思源宋体 CN" panose="02020400000000000000" pitchFamily="18" charset="-122"/>
                <a:ea typeface="思源宋体 CN" panose="02020400000000000000" pitchFamily="18" charset="-122"/>
              </a:rPr>
              <a:t>、</a:t>
            </a:r>
            <a:r>
              <a:rPr lang="zh-CN" altLang="en-US" dirty="0">
                <a:solidFill>
                  <a:srgbClr val="FF0000"/>
                </a:solidFill>
                <a:latin typeface="思源宋体 CN" panose="02020400000000000000" pitchFamily="18" charset="-122"/>
                <a:ea typeface="思源宋体 CN" panose="02020400000000000000" pitchFamily="18" charset="-122"/>
              </a:rPr>
              <a:t>低成本</a:t>
            </a:r>
            <a:endParaRPr lang="en-US" altLang="zh-CN" dirty="0">
              <a:solidFill>
                <a:srgbClr val="FF0000"/>
              </a:solidFill>
              <a:latin typeface="思源宋体 CN" panose="02020400000000000000" pitchFamily="18" charset="-122"/>
              <a:ea typeface="思源宋体 CN" panose="02020400000000000000" pitchFamily="18" charset="-122"/>
            </a:endParaRPr>
          </a:p>
          <a:p>
            <a:pPr marL="285750" indent="-285750">
              <a:lnSpc>
                <a:spcPct val="125000"/>
              </a:lnSpc>
              <a:buFont typeface="Wingdings" panose="05000000000000000000" pitchFamily="2" charset="2"/>
              <a:buChar char="Ø"/>
            </a:pPr>
            <a:r>
              <a:rPr lang="zh-CN" altLang="en-US" dirty="0">
                <a:latin typeface="思源宋体 CN" panose="02020400000000000000" pitchFamily="18" charset="-122"/>
                <a:ea typeface="思源宋体 CN" panose="02020400000000000000" pitchFamily="18" charset="-122"/>
              </a:rPr>
              <a:t>万能的接口兼容性</a:t>
            </a:r>
            <a:endParaRPr lang="en-US" altLang="zh-CN" dirty="0">
              <a:latin typeface="思源宋体 CN" panose="02020400000000000000" pitchFamily="18" charset="-122"/>
              <a:ea typeface="思源宋体 CN" panose="02020400000000000000" pitchFamily="18" charset="-122"/>
            </a:endParaRPr>
          </a:p>
          <a:p>
            <a:pPr marL="285750" indent="-285750">
              <a:lnSpc>
                <a:spcPct val="125000"/>
              </a:lnSpc>
              <a:buFont typeface="Wingdings" panose="05000000000000000000" pitchFamily="2" charset="2"/>
              <a:buChar char="Ø"/>
            </a:pPr>
            <a:r>
              <a:rPr lang="zh-CN" altLang="en-US" dirty="0">
                <a:solidFill>
                  <a:srgbClr val="FF0000"/>
                </a:solidFill>
                <a:latin typeface="思源宋体 CN" panose="02020400000000000000" pitchFamily="18" charset="-122"/>
                <a:ea typeface="思源宋体 CN" panose="02020400000000000000" pitchFamily="18" charset="-122"/>
              </a:rPr>
              <a:t>低功耗</a:t>
            </a:r>
            <a:r>
              <a:rPr lang="zh-CN" altLang="en-US" dirty="0">
                <a:latin typeface="思源宋体 CN" panose="02020400000000000000" pitchFamily="18" charset="-122"/>
                <a:ea typeface="思源宋体 CN" panose="02020400000000000000" pitchFamily="18" charset="-122"/>
              </a:rPr>
              <a:t>，不需要做额外的散热考虑</a:t>
            </a:r>
            <a:endParaRPr lang="en-US" altLang="zh-CN" dirty="0">
              <a:latin typeface="思源宋体 CN" panose="02020400000000000000" pitchFamily="18" charset="-122"/>
              <a:ea typeface="思源宋体 CN" panose="02020400000000000000" pitchFamily="18" charset="-122"/>
            </a:endParaRPr>
          </a:p>
        </p:txBody>
      </p:sp>
      <p:sp>
        <p:nvSpPr>
          <p:cNvPr id="25" name="文本框 24"/>
          <p:cNvSpPr txBox="1"/>
          <p:nvPr/>
        </p:nvSpPr>
        <p:spPr>
          <a:xfrm>
            <a:off x="6387339" y="6105114"/>
            <a:ext cx="5270995" cy="400110"/>
          </a:xfrm>
          <a:prstGeom prst="rect">
            <a:avLst/>
          </a:prstGeom>
          <a:noFill/>
        </p:spPr>
        <p:txBody>
          <a:bodyPr wrap="none" rtlCol="0">
            <a:spAutoFit/>
          </a:bodyPr>
          <a:lstStyle/>
          <a:p>
            <a:r>
              <a:rPr lang="en-US" altLang="zh-CN" sz="20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FPGA</a:t>
            </a:r>
            <a:r>
              <a:rPr lang="zh-CN" altLang="en-US" sz="2000" b="1" dirty="0">
                <a:solidFill>
                  <a:srgbClr val="FF0000"/>
                </a:solidFill>
                <a:latin typeface="思源宋体 CN" panose="02020400000000000000" pitchFamily="18" charset="-122"/>
                <a:ea typeface="思源宋体 CN" panose="02020400000000000000" pitchFamily="18" charset="-122"/>
              </a:rPr>
              <a:t>更快实现模型推理，更加符合场景需求</a:t>
            </a:r>
          </a:p>
        </p:txBody>
      </p:sp>
      <p:sp>
        <p:nvSpPr>
          <p:cNvPr id="28" name="文本框 27"/>
          <p:cNvSpPr txBox="1"/>
          <p:nvPr/>
        </p:nvSpPr>
        <p:spPr>
          <a:xfrm>
            <a:off x="653530" y="5558819"/>
            <a:ext cx="5442470" cy="12900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思源宋体 CN" panose="02020400000000000000" pitchFamily="18" charset="-122"/>
                <a:ea typeface="思源宋体 CN" panose="02020400000000000000" pitchFamily="18" charset="-122"/>
              </a:rPr>
              <a:t>使用</a:t>
            </a:r>
            <a:r>
              <a:rPr lang="en-US" altLang="zh-CN" dirty="0">
                <a:latin typeface="思源宋体 CN" panose="02020400000000000000" pitchFamily="18" charset="-122"/>
                <a:ea typeface="思源宋体 CN" panose="02020400000000000000" pitchFamily="18" charset="-122"/>
                <a:cs typeface="Times New Roman" panose="02020603050405020304" pitchFamily="18" charset="0"/>
              </a:rPr>
              <a:t>YOLOV9</a:t>
            </a:r>
            <a:r>
              <a:rPr lang="zh-CN" altLang="en-US" dirty="0">
                <a:latin typeface="思源宋体 CN" panose="02020400000000000000" pitchFamily="18" charset="-122"/>
                <a:ea typeface="思源宋体 CN" panose="02020400000000000000" pitchFamily="18" charset="-122"/>
              </a:rPr>
              <a:t>模型，预测速度快</a:t>
            </a:r>
            <a:endParaRPr lang="en-US" altLang="zh-CN"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dirty="0">
                <a:latin typeface="思源宋体 CN" panose="02020400000000000000" pitchFamily="18" charset="-122"/>
                <a:ea typeface="思源宋体 CN" panose="02020400000000000000" pitchFamily="18" charset="-122"/>
              </a:rPr>
              <a:t>在高性能</a:t>
            </a:r>
            <a:r>
              <a:rPr lang="en-US" altLang="zh-CN" dirty="0">
                <a:latin typeface="思源宋体 CN" panose="02020400000000000000" pitchFamily="18" charset="-122"/>
                <a:ea typeface="思源宋体 CN" panose="02020400000000000000" pitchFamily="18" charset="-122"/>
              </a:rPr>
              <a:t>GPU</a:t>
            </a:r>
            <a:r>
              <a:rPr lang="zh-CN" altLang="en-US" dirty="0">
                <a:latin typeface="思源宋体 CN" panose="02020400000000000000" pitchFamily="18" charset="-122"/>
                <a:ea typeface="思源宋体 CN" panose="02020400000000000000" pitchFamily="18" charset="-122"/>
              </a:rPr>
              <a:t>上，单张照片推理时间为</a:t>
            </a:r>
            <a:r>
              <a:rPr lang="en-US" altLang="zh-CN"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0.18S</a:t>
            </a:r>
            <a:r>
              <a:rPr lang="zh-CN" altLang="en-US" dirty="0">
                <a:latin typeface="思源宋体 CN" panose="02020400000000000000" pitchFamily="18" charset="-122"/>
                <a:ea typeface="思源宋体 CN" panose="02020400000000000000" pitchFamily="18" charset="-122"/>
              </a:rPr>
              <a:t>左右</a:t>
            </a:r>
            <a:endParaRPr lang="en-US" altLang="zh-CN" dirty="0">
              <a:latin typeface="思源宋体 CN" panose="02020400000000000000" pitchFamily="18" charset="-122"/>
              <a:ea typeface="思源宋体 CN" panose="02020400000000000000" pitchFamily="18" charset="-122"/>
            </a:endParaRPr>
          </a:p>
        </p:txBody>
      </p:sp>
      <p:pic>
        <p:nvPicPr>
          <p:cNvPr id="13" name="图片 12"/>
          <p:cNvPicPr>
            <a:picLocks noChangeAspect="1"/>
          </p:cNvPicPr>
          <p:nvPr/>
        </p:nvPicPr>
        <p:blipFill>
          <a:blip r:embed="rId4"/>
          <a:stretch>
            <a:fillRect/>
          </a:stretch>
        </p:blipFill>
        <p:spPr>
          <a:xfrm>
            <a:off x="225574" y="2064239"/>
            <a:ext cx="5600988" cy="2428817"/>
          </a:xfrm>
          <a:prstGeom prst="rect">
            <a:avLst/>
          </a:prstGeom>
          <a:ln>
            <a:solidFill>
              <a:schemeClr val="tx1"/>
            </a:solidFill>
          </a:ln>
        </p:spPr>
      </p:pic>
      <p:sp>
        <p:nvSpPr>
          <p:cNvPr id="14" name="箭头: 下 13"/>
          <p:cNvSpPr/>
          <p:nvPr/>
        </p:nvSpPr>
        <p:spPr>
          <a:xfrm>
            <a:off x="2289367" y="4530524"/>
            <a:ext cx="548415" cy="1065760"/>
          </a:xfrm>
          <a:prstGeom prst="downArrow">
            <a:avLst>
              <a:gd name="adj1" fmla="val 50000"/>
              <a:gd name="adj2" fmla="val 7418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pic>
        <p:nvPicPr>
          <p:cNvPr id="7" name="图片 6"/>
          <p:cNvPicPr>
            <a:picLocks noChangeAspect="1"/>
          </p:cNvPicPr>
          <p:nvPr/>
        </p:nvPicPr>
        <p:blipFill>
          <a:blip r:embed="rId5"/>
          <a:stretch>
            <a:fillRect/>
          </a:stretch>
        </p:blipFill>
        <p:spPr>
          <a:xfrm>
            <a:off x="7240524" y="1769919"/>
            <a:ext cx="3799021" cy="2512345"/>
          </a:xfrm>
          <a:prstGeom prst="rect">
            <a:avLst/>
          </a:prstGeom>
          <a:ln>
            <a:solidFill>
              <a:schemeClr val="tx1"/>
            </a:solid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21896">
        <p:fade/>
      </p:transition>
    </mc:Choice>
    <mc:Fallback xmlns="">
      <p:transition spd="med" advTm="21896">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8" name="深度视觉·原创设计 https://www.docer.com/works?userid=22383862"/>
          <p:cNvSpPr>
            <a:spLocks noEditPoints="1"/>
          </p:cNvSpPr>
          <p:nvPr/>
        </p:nvSpPr>
        <p:spPr bwMode="auto">
          <a:xfrm>
            <a:off x="1404620" y="3401060"/>
            <a:ext cx="479425" cy="423545"/>
          </a:xfrm>
          <a:custGeom>
            <a:avLst/>
            <a:gdLst>
              <a:gd name="T0" fmla="*/ 112 w 128"/>
              <a:gd name="T1" fmla="*/ 60 h 112"/>
              <a:gd name="T2" fmla="*/ 104 w 128"/>
              <a:gd name="T3" fmla="*/ 60 h 112"/>
              <a:gd name="T4" fmla="*/ 104 w 128"/>
              <a:gd name="T5" fmla="*/ 16 h 112"/>
              <a:gd name="T6" fmla="*/ 88 w 128"/>
              <a:gd name="T7" fmla="*/ 0 h 112"/>
              <a:gd name="T8" fmla="*/ 40 w 128"/>
              <a:gd name="T9" fmla="*/ 0 h 112"/>
              <a:gd name="T10" fmla="*/ 24 w 128"/>
              <a:gd name="T11" fmla="*/ 16 h 112"/>
              <a:gd name="T12" fmla="*/ 24 w 128"/>
              <a:gd name="T13" fmla="*/ 60 h 112"/>
              <a:gd name="T14" fmla="*/ 16 w 128"/>
              <a:gd name="T15" fmla="*/ 60 h 112"/>
              <a:gd name="T16" fmla="*/ 0 w 128"/>
              <a:gd name="T17" fmla="*/ 76 h 112"/>
              <a:gd name="T18" fmla="*/ 0 w 128"/>
              <a:gd name="T19" fmla="*/ 84 h 112"/>
              <a:gd name="T20" fmla="*/ 16 w 128"/>
              <a:gd name="T21" fmla="*/ 100 h 112"/>
              <a:gd name="T22" fmla="*/ 25 w 128"/>
              <a:gd name="T23" fmla="*/ 100 h 112"/>
              <a:gd name="T24" fmla="*/ 40 w 128"/>
              <a:gd name="T25" fmla="*/ 112 h 112"/>
              <a:gd name="T26" fmla="*/ 88 w 128"/>
              <a:gd name="T27" fmla="*/ 112 h 112"/>
              <a:gd name="T28" fmla="*/ 103 w 128"/>
              <a:gd name="T29" fmla="*/ 100 h 112"/>
              <a:gd name="T30" fmla="*/ 112 w 128"/>
              <a:gd name="T31" fmla="*/ 100 h 112"/>
              <a:gd name="T32" fmla="*/ 128 w 128"/>
              <a:gd name="T33" fmla="*/ 84 h 112"/>
              <a:gd name="T34" fmla="*/ 128 w 128"/>
              <a:gd name="T35" fmla="*/ 76 h 112"/>
              <a:gd name="T36" fmla="*/ 112 w 128"/>
              <a:gd name="T37" fmla="*/ 60 h 112"/>
              <a:gd name="T38" fmla="*/ 32 w 128"/>
              <a:gd name="T39" fmla="*/ 16 h 112"/>
              <a:gd name="T40" fmla="*/ 40 w 128"/>
              <a:gd name="T41" fmla="*/ 8 h 112"/>
              <a:gd name="T42" fmla="*/ 88 w 128"/>
              <a:gd name="T43" fmla="*/ 8 h 112"/>
              <a:gd name="T44" fmla="*/ 96 w 128"/>
              <a:gd name="T45" fmla="*/ 16 h 112"/>
              <a:gd name="T46" fmla="*/ 96 w 128"/>
              <a:gd name="T47" fmla="*/ 60 h 112"/>
              <a:gd name="T48" fmla="*/ 32 w 128"/>
              <a:gd name="T49" fmla="*/ 60 h 112"/>
              <a:gd name="T50" fmla="*/ 32 w 128"/>
              <a:gd name="T51" fmla="*/ 16 h 112"/>
              <a:gd name="T52" fmla="*/ 88 w 128"/>
              <a:gd name="T53" fmla="*/ 104 h 112"/>
              <a:gd name="T54" fmla="*/ 40 w 128"/>
              <a:gd name="T55" fmla="*/ 104 h 112"/>
              <a:gd name="T56" fmla="*/ 32 w 128"/>
              <a:gd name="T57" fmla="*/ 96 h 112"/>
              <a:gd name="T58" fmla="*/ 40 w 128"/>
              <a:gd name="T59" fmla="*/ 88 h 112"/>
              <a:gd name="T60" fmla="*/ 88 w 128"/>
              <a:gd name="T61" fmla="*/ 88 h 112"/>
              <a:gd name="T62" fmla="*/ 96 w 128"/>
              <a:gd name="T63" fmla="*/ 96 h 112"/>
              <a:gd name="T64" fmla="*/ 88 w 128"/>
              <a:gd name="T65" fmla="*/ 104 h 112"/>
              <a:gd name="T66" fmla="*/ 120 w 128"/>
              <a:gd name="T67" fmla="*/ 84 h 112"/>
              <a:gd name="T68" fmla="*/ 112 w 128"/>
              <a:gd name="T69" fmla="*/ 92 h 112"/>
              <a:gd name="T70" fmla="*/ 103 w 128"/>
              <a:gd name="T71" fmla="*/ 92 h 112"/>
              <a:gd name="T72" fmla="*/ 88 w 128"/>
              <a:gd name="T73" fmla="*/ 80 h 112"/>
              <a:gd name="T74" fmla="*/ 40 w 128"/>
              <a:gd name="T75" fmla="*/ 80 h 112"/>
              <a:gd name="T76" fmla="*/ 25 w 128"/>
              <a:gd name="T77" fmla="*/ 92 h 112"/>
              <a:gd name="T78" fmla="*/ 16 w 128"/>
              <a:gd name="T79" fmla="*/ 92 h 112"/>
              <a:gd name="T80" fmla="*/ 8 w 128"/>
              <a:gd name="T81" fmla="*/ 84 h 112"/>
              <a:gd name="T82" fmla="*/ 8 w 128"/>
              <a:gd name="T83" fmla="*/ 76 h 112"/>
              <a:gd name="T84" fmla="*/ 16 w 128"/>
              <a:gd name="T85" fmla="*/ 68 h 112"/>
              <a:gd name="T86" fmla="*/ 112 w 128"/>
              <a:gd name="T87" fmla="*/ 68 h 112"/>
              <a:gd name="T88" fmla="*/ 120 w 128"/>
              <a:gd name="T89" fmla="*/ 76 h 112"/>
              <a:gd name="T90" fmla="*/ 120 w 128"/>
              <a:gd name="T91"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12">
                <a:moveTo>
                  <a:pt x="112" y="60"/>
                </a:moveTo>
                <a:cubicBezTo>
                  <a:pt x="104" y="60"/>
                  <a:pt x="104" y="60"/>
                  <a:pt x="104" y="60"/>
                </a:cubicBezTo>
                <a:cubicBezTo>
                  <a:pt x="104" y="16"/>
                  <a:pt x="104" y="16"/>
                  <a:pt x="104" y="16"/>
                </a:cubicBezTo>
                <a:cubicBezTo>
                  <a:pt x="104" y="7"/>
                  <a:pt x="97" y="0"/>
                  <a:pt x="88" y="0"/>
                </a:cubicBezTo>
                <a:cubicBezTo>
                  <a:pt x="40" y="0"/>
                  <a:pt x="40" y="0"/>
                  <a:pt x="40" y="0"/>
                </a:cubicBezTo>
                <a:cubicBezTo>
                  <a:pt x="31" y="0"/>
                  <a:pt x="24" y="7"/>
                  <a:pt x="24" y="16"/>
                </a:cubicBezTo>
                <a:cubicBezTo>
                  <a:pt x="24" y="16"/>
                  <a:pt x="24" y="57"/>
                  <a:pt x="24" y="60"/>
                </a:cubicBezTo>
                <a:cubicBezTo>
                  <a:pt x="16" y="60"/>
                  <a:pt x="16" y="60"/>
                  <a:pt x="16" y="60"/>
                </a:cubicBezTo>
                <a:cubicBezTo>
                  <a:pt x="7" y="60"/>
                  <a:pt x="0" y="67"/>
                  <a:pt x="0" y="76"/>
                </a:cubicBezTo>
                <a:cubicBezTo>
                  <a:pt x="0" y="84"/>
                  <a:pt x="0" y="84"/>
                  <a:pt x="0" y="84"/>
                </a:cubicBezTo>
                <a:cubicBezTo>
                  <a:pt x="0" y="93"/>
                  <a:pt x="7" y="100"/>
                  <a:pt x="16" y="100"/>
                </a:cubicBezTo>
                <a:cubicBezTo>
                  <a:pt x="25" y="100"/>
                  <a:pt x="25" y="100"/>
                  <a:pt x="25" y="100"/>
                </a:cubicBezTo>
                <a:cubicBezTo>
                  <a:pt x="26" y="107"/>
                  <a:pt x="33" y="112"/>
                  <a:pt x="40" y="112"/>
                </a:cubicBezTo>
                <a:cubicBezTo>
                  <a:pt x="88" y="112"/>
                  <a:pt x="88" y="112"/>
                  <a:pt x="88" y="112"/>
                </a:cubicBezTo>
                <a:cubicBezTo>
                  <a:pt x="95" y="112"/>
                  <a:pt x="102" y="107"/>
                  <a:pt x="103" y="100"/>
                </a:cubicBezTo>
                <a:cubicBezTo>
                  <a:pt x="112" y="100"/>
                  <a:pt x="112" y="100"/>
                  <a:pt x="112" y="100"/>
                </a:cubicBezTo>
                <a:cubicBezTo>
                  <a:pt x="121" y="100"/>
                  <a:pt x="128" y="93"/>
                  <a:pt x="128" y="84"/>
                </a:cubicBezTo>
                <a:cubicBezTo>
                  <a:pt x="128" y="76"/>
                  <a:pt x="128" y="76"/>
                  <a:pt x="128" y="76"/>
                </a:cubicBezTo>
                <a:cubicBezTo>
                  <a:pt x="128" y="67"/>
                  <a:pt x="121" y="60"/>
                  <a:pt x="112" y="60"/>
                </a:cubicBezTo>
                <a:close/>
                <a:moveTo>
                  <a:pt x="32" y="16"/>
                </a:moveTo>
                <a:cubicBezTo>
                  <a:pt x="32" y="12"/>
                  <a:pt x="36" y="8"/>
                  <a:pt x="40" y="8"/>
                </a:cubicBezTo>
                <a:cubicBezTo>
                  <a:pt x="88" y="8"/>
                  <a:pt x="88" y="8"/>
                  <a:pt x="88" y="8"/>
                </a:cubicBezTo>
                <a:cubicBezTo>
                  <a:pt x="92" y="8"/>
                  <a:pt x="96" y="12"/>
                  <a:pt x="96" y="16"/>
                </a:cubicBezTo>
                <a:cubicBezTo>
                  <a:pt x="96" y="60"/>
                  <a:pt x="96" y="60"/>
                  <a:pt x="96" y="60"/>
                </a:cubicBezTo>
                <a:cubicBezTo>
                  <a:pt x="32" y="60"/>
                  <a:pt x="32" y="60"/>
                  <a:pt x="32" y="60"/>
                </a:cubicBezTo>
                <a:lnTo>
                  <a:pt x="32" y="16"/>
                </a:lnTo>
                <a:close/>
                <a:moveTo>
                  <a:pt x="88" y="104"/>
                </a:moveTo>
                <a:cubicBezTo>
                  <a:pt x="40" y="104"/>
                  <a:pt x="40" y="104"/>
                  <a:pt x="40" y="104"/>
                </a:cubicBezTo>
                <a:cubicBezTo>
                  <a:pt x="36" y="104"/>
                  <a:pt x="32" y="100"/>
                  <a:pt x="32" y="96"/>
                </a:cubicBezTo>
                <a:cubicBezTo>
                  <a:pt x="32" y="92"/>
                  <a:pt x="36" y="88"/>
                  <a:pt x="40" y="88"/>
                </a:cubicBezTo>
                <a:cubicBezTo>
                  <a:pt x="88" y="88"/>
                  <a:pt x="88" y="88"/>
                  <a:pt x="88" y="88"/>
                </a:cubicBezTo>
                <a:cubicBezTo>
                  <a:pt x="92" y="88"/>
                  <a:pt x="96" y="92"/>
                  <a:pt x="96" y="96"/>
                </a:cubicBezTo>
                <a:cubicBezTo>
                  <a:pt x="96" y="100"/>
                  <a:pt x="92" y="104"/>
                  <a:pt x="88" y="104"/>
                </a:cubicBezTo>
                <a:close/>
                <a:moveTo>
                  <a:pt x="120" y="84"/>
                </a:moveTo>
                <a:cubicBezTo>
                  <a:pt x="120" y="88"/>
                  <a:pt x="116" y="92"/>
                  <a:pt x="112" y="92"/>
                </a:cubicBezTo>
                <a:cubicBezTo>
                  <a:pt x="103" y="92"/>
                  <a:pt x="103" y="92"/>
                  <a:pt x="103" y="92"/>
                </a:cubicBezTo>
                <a:cubicBezTo>
                  <a:pt x="102" y="85"/>
                  <a:pt x="95" y="80"/>
                  <a:pt x="88" y="80"/>
                </a:cubicBezTo>
                <a:cubicBezTo>
                  <a:pt x="40" y="80"/>
                  <a:pt x="40" y="80"/>
                  <a:pt x="40" y="80"/>
                </a:cubicBezTo>
                <a:cubicBezTo>
                  <a:pt x="33" y="80"/>
                  <a:pt x="26" y="85"/>
                  <a:pt x="25" y="92"/>
                </a:cubicBezTo>
                <a:cubicBezTo>
                  <a:pt x="16" y="92"/>
                  <a:pt x="16" y="92"/>
                  <a:pt x="16" y="92"/>
                </a:cubicBezTo>
                <a:cubicBezTo>
                  <a:pt x="12" y="92"/>
                  <a:pt x="8" y="88"/>
                  <a:pt x="8" y="84"/>
                </a:cubicBezTo>
                <a:cubicBezTo>
                  <a:pt x="8" y="76"/>
                  <a:pt x="8" y="76"/>
                  <a:pt x="8" y="76"/>
                </a:cubicBezTo>
                <a:cubicBezTo>
                  <a:pt x="8" y="72"/>
                  <a:pt x="12" y="68"/>
                  <a:pt x="16" y="68"/>
                </a:cubicBezTo>
                <a:cubicBezTo>
                  <a:pt x="112" y="68"/>
                  <a:pt x="112" y="68"/>
                  <a:pt x="112" y="68"/>
                </a:cubicBezTo>
                <a:cubicBezTo>
                  <a:pt x="116" y="68"/>
                  <a:pt x="120" y="72"/>
                  <a:pt x="120" y="76"/>
                </a:cubicBezTo>
                <a:lnTo>
                  <a:pt x="120" y="8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5" name="深度视觉·原创设计 https://www.docer.com/works?userid=22383862"/>
          <p:cNvSpPr>
            <a:spLocks noEditPoints="1"/>
          </p:cNvSpPr>
          <p:nvPr/>
        </p:nvSpPr>
        <p:spPr bwMode="auto">
          <a:xfrm>
            <a:off x="1479550" y="5014595"/>
            <a:ext cx="330200" cy="483870"/>
          </a:xfrm>
          <a:custGeom>
            <a:avLst/>
            <a:gdLst>
              <a:gd name="T0" fmla="*/ 88 w 88"/>
              <a:gd name="T1" fmla="*/ 76 h 128"/>
              <a:gd name="T2" fmla="*/ 80 w 88"/>
              <a:gd name="T3" fmla="*/ 76 h 128"/>
              <a:gd name="T4" fmla="*/ 44 w 88"/>
              <a:gd name="T5" fmla="*/ 104 h 128"/>
              <a:gd name="T6" fmla="*/ 8 w 88"/>
              <a:gd name="T7" fmla="*/ 76 h 128"/>
              <a:gd name="T8" fmla="*/ 0 w 88"/>
              <a:gd name="T9" fmla="*/ 76 h 128"/>
              <a:gd name="T10" fmla="*/ 40 w 88"/>
              <a:gd name="T11" fmla="*/ 112 h 128"/>
              <a:gd name="T12" fmla="*/ 40 w 88"/>
              <a:gd name="T13" fmla="*/ 120 h 128"/>
              <a:gd name="T14" fmla="*/ 36 w 88"/>
              <a:gd name="T15" fmla="*/ 120 h 128"/>
              <a:gd name="T16" fmla="*/ 32 w 88"/>
              <a:gd name="T17" fmla="*/ 124 h 128"/>
              <a:gd name="T18" fmla="*/ 36 w 88"/>
              <a:gd name="T19" fmla="*/ 128 h 128"/>
              <a:gd name="T20" fmla="*/ 52 w 88"/>
              <a:gd name="T21" fmla="*/ 128 h 128"/>
              <a:gd name="T22" fmla="*/ 56 w 88"/>
              <a:gd name="T23" fmla="*/ 124 h 128"/>
              <a:gd name="T24" fmla="*/ 52 w 88"/>
              <a:gd name="T25" fmla="*/ 120 h 128"/>
              <a:gd name="T26" fmla="*/ 48 w 88"/>
              <a:gd name="T27" fmla="*/ 120 h 128"/>
              <a:gd name="T28" fmla="*/ 48 w 88"/>
              <a:gd name="T29" fmla="*/ 112 h 128"/>
              <a:gd name="T30" fmla="*/ 88 w 88"/>
              <a:gd name="T31" fmla="*/ 76 h 128"/>
              <a:gd name="T32" fmla="*/ 44 w 88"/>
              <a:gd name="T33" fmla="*/ 96 h 128"/>
              <a:gd name="T34" fmla="*/ 72 w 88"/>
              <a:gd name="T35" fmla="*/ 68 h 128"/>
              <a:gd name="T36" fmla="*/ 72 w 88"/>
              <a:gd name="T37" fmla="*/ 28 h 128"/>
              <a:gd name="T38" fmla="*/ 44 w 88"/>
              <a:gd name="T39" fmla="*/ 0 h 128"/>
              <a:gd name="T40" fmla="*/ 16 w 88"/>
              <a:gd name="T41" fmla="*/ 28 h 128"/>
              <a:gd name="T42" fmla="*/ 16 w 88"/>
              <a:gd name="T43" fmla="*/ 68 h 128"/>
              <a:gd name="T44" fmla="*/ 44 w 88"/>
              <a:gd name="T45" fmla="*/ 96 h 128"/>
              <a:gd name="T46" fmla="*/ 24 w 88"/>
              <a:gd name="T47" fmla="*/ 28 h 128"/>
              <a:gd name="T48" fmla="*/ 44 w 88"/>
              <a:gd name="T49" fmla="*/ 8 h 128"/>
              <a:gd name="T50" fmla="*/ 64 w 88"/>
              <a:gd name="T51" fmla="*/ 28 h 128"/>
              <a:gd name="T52" fmla="*/ 64 w 88"/>
              <a:gd name="T53" fmla="*/ 68 h 128"/>
              <a:gd name="T54" fmla="*/ 44 w 88"/>
              <a:gd name="T55" fmla="*/ 88 h 128"/>
              <a:gd name="T56" fmla="*/ 24 w 88"/>
              <a:gd name="T57" fmla="*/ 68 h 128"/>
              <a:gd name="T58" fmla="*/ 24 w 88"/>
              <a:gd name="T59"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128">
                <a:moveTo>
                  <a:pt x="88" y="76"/>
                </a:moveTo>
                <a:cubicBezTo>
                  <a:pt x="80" y="76"/>
                  <a:pt x="80" y="76"/>
                  <a:pt x="80" y="76"/>
                </a:cubicBezTo>
                <a:cubicBezTo>
                  <a:pt x="76" y="92"/>
                  <a:pt x="61" y="104"/>
                  <a:pt x="44" y="104"/>
                </a:cubicBezTo>
                <a:cubicBezTo>
                  <a:pt x="27" y="104"/>
                  <a:pt x="12" y="92"/>
                  <a:pt x="8" y="76"/>
                </a:cubicBezTo>
                <a:cubicBezTo>
                  <a:pt x="0" y="76"/>
                  <a:pt x="0" y="76"/>
                  <a:pt x="0" y="76"/>
                </a:cubicBezTo>
                <a:cubicBezTo>
                  <a:pt x="4" y="95"/>
                  <a:pt x="20" y="110"/>
                  <a:pt x="40" y="112"/>
                </a:cubicBezTo>
                <a:cubicBezTo>
                  <a:pt x="40" y="120"/>
                  <a:pt x="40" y="120"/>
                  <a:pt x="40" y="120"/>
                </a:cubicBezTo>
                <a:cubicBezTo>
                  <a:pt x="36" y="120"/>
                  <a:pt x="36" y="120"/>
                  <a:pt x="36" y="120"/>
                </a:cubicBezTo>
                <a:cubicBezTo>
                  <a:pt x="34" y="120"/>
                  <a:pt x="32" y="122"/>
                  <a:pt x="32" y="124"/>
                </a:cubicBezTo>
                <a:cubicBezTo>
                  <a:pt x="32" y="126"/>
                  <a:pt x="34" y="128"/>
                  <a:pt x="36" y="128"/>
                </a:cubicBezTo>
                <a:cubicBezTo>
                  <a:pt x="52" y="128"/>
                  <a:pt x="52" y="128"/>
                  <a:pt x="52" y="128"/>
                </a:cubicBezTo>
                <a:cubicBezTo>
                  <a:pt x="54" y="128"/>
                  <a:pt x="56" y="126"/>
                  <a:pt x="56" y="124"/>
                </a:cubicBezTo>
                <a:cubicBezTo>
                  <a:pt x="56" y="122"/>
                  <a:pt x="54" y="120"/>
                  <a:pt x="52" y="120"/>
                </a:cubicBezTo>
                <a:cubicBezTo>
                  <a:pt x="48" y="120"/>
                  <a:pt x="48" y="120"/>
                  <a:pt x="48" y="120"/>
                </a:cubicBezTo>
                <a:cubicBezTo>
                  <a:pt x="48" y="112"/>
                  <a:pt x="48" y="112"/>
                  <a:pt x="48" y="112"/>
                </a:cubicBezTo>
                <a:cubicBezTo>
                  <a:pt x="68" y="110"/>
                  <a:pt x="84" y="95"/>
                  <a:pt x="88" y="76"/>
                </a:cubicBezTo>
                <a:close/>
                <a:moveTo>
                  <a:pt x="44" y="96"/>
                </a:moveTo>
                <a:cubicBezTo>
                  <a:pt x="59" y="96"/>
                  <a:pt x="72" y="83"/>
                  <a:pt x="72" y="68"/>
                </a:cubicBezTo>
                <a:cubicBezTo>
                  <a:pt x="72" y="28"/>
                  <a:pt x="72" y="28"/>
                  <a:pt x="72" y="28"/>
                </a:cubicBezTo>
                <a:cubicBezTo>
                  <a:pt x="72" y="13"/>
                  <a:pt x="59" y="0"/>
                  <a:pt x="44" y="0"/>
                </a:cubicBezTo>
                <a:cubicBezTo>
                  <a:pt x="29" y="0"/>
                  <a:pt x="16" y="13"/>
                  <a:pt x="16" y="28"/>
                </a:cubicBezTo>
                <a:cubicBezTo>
                  <a:pt x="16" y="68"/>
                  <a:pt x="16" y="68"/>
                  <a:pt x="16" y="68"/>
                </a:cubicBezTo>
                <a:cubicBezTo>
                  <a:pt x="16" y="83"/>
                  <a:pt x="29" y="96"/>
                  <a:pt x="44" y="96"/>
                </a:cubicBezTo>
                <a:close/>
                <a:moveTo>
                  <a:pt x="24" y="28"/>
                </a:moveTo>
                <a:cubicBezTo>
                  <a:pt x="24" y="17"/>
                  <a:pt x="33" y="8"/>
                  <a:pt x="44" y="8"/>
                </a:cubicBezTo>
                <a:cubicBezTo>
                  <a:pt x="55" y="8"/>
                  <a:pt x="64" y="17"/>
                  <a:pt x="64" y="28"/>
                </a:cubicBezTo>
                <a:cubicBezTo>
                  <a:pt x="64" y="68"/>
                  <a:pt x="64" y="68"/>
                  <a:pt x="64" y="68"/>
                </a:cubicBezTo>
                <a:cubicBezTo>
                  <a:pt x="64" y="79"/>
                  <a:pt x="55" y="88"/>
                  <a:pt x="44" y="88"/>
                </a:cubicBezTo>
                <a:cubicBezTo>
                  <a:pt x="33" y="88"/>
                  <a:pt x="24" y="79"/>
                  <a:pt x="24" y="68"/>
                </a:cubicBezTo>
                <a:lnTo>
                  <a:pt x="24" y="28"/>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7" name="深度视觉·原创设计 https://www.docer.com/works?userid=22383862"/>
          <p:cNvSpPr txBox="1"/>
          <p:nvPr/>
        </p:nvSpPr>
        <p:spPr>
          <a:xfrm>
            <a:off x="275809" y="1017408"/>
            <a:ext cx="74952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思源宋体 CN" panose="02020400000000000000" pitchFamily="18" charset="-122"/>
                <a:ea typeface="思源宋体 CN" panose="02020400000000000000" pitchFamily="18" charset="-122"/>
                <a:cs typeface="+mn-ea"/>
                <a:sym typeface="+mn-lt"/>
              </a:rPr>
              <a:t>关键问题</a:t>
            </a:r>
            <a:r>
              <a:rPr lang="en-US" altLang="zh-CN" sz="2800" noProof="0" dirty="0">
                <a:solidFill>
                  <a:prstClr val="black">
                    <a:lumMod val="75000"/>
                    <a:lumOff val="25000"/>
                  </a:prstClr>
                </a:solidFill>
                <a:latin typeface="思源宋体 CN" panose="02020400000000000000" pitchFamily="18" charset="-122"/>
                <a:ea typeface="思源宋体 CN" panose="02020400000000000000" pitchFamily="18" charset="-122"/>
                <a:cs typeface="Times New Roman" panose="02020603050405020304" pitchFamily="18" charset="0"/>
                <a:sym typeface="+mn-lt"/>
              </a:rPr>
              <a:t>3</a:t>
            </a:r>
            <a:r>
              <a:rPr lang="en-US" altLang="zh-CN" sz="280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mn-lt"/>
              </a:rPr>
              <a:t>:</a:t>
            </a:r>
            <a:r>
              <a:rPr lang="en-US" altLang="zh-CN" sz="2800" dirty="0">
                <a:solidFill>
                  <a:prstClr val="black">
                    <a:lumMod val="75000"/>
                    <a:lumOff val="25000"/>
                  </a:prstClr>
                </a:solidFill>
                <a:latin typeface="思源宋体 CN" panose="02020400000000000000" pitchFamily="18" charset="-122"/>
                <a:ea typeface="思源宋体 CN" panose="02020400000000000000" pitchFamily="18" charset="-122"/>
                <a:cs typeface="Times New Roman" panose="02020603050405020304" pitchFamily="18" charset="0"/>
                <a:sym typeface="+mn-lt"/>
              </a:rPr>
              <a:t>X</a:t>
            </a:r>
            <a:r>
              <a:rPr lang="zh-CN" altLang="en-US" sz="280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mn-lt"/>
              </a:rPr>
              <a:t>光照片违禁品</a:t>
            </a:r>
            <a:r>
              <a:rPr kumimoji="0" lang="zh-CN" altLang="en-US" sz="2800" b="0"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mn-ea"/>
                <a:sym typeface="+mn-lt"/>
              </a:rPr>
              <a:t>识别精度的提高</a:t>
            </a:r>
          </a:p>
        </p:txBody>
      </p:sp>
      <p:sp>
        <p:nvSpPr>
          <p:cNvPr id="4" name="文本框 3"/>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59" name="矩形: 圆角 58"/>
          <p:cNvSpPr/>
          <p:nvPr/>
        </p:nvSpPr>
        <p:spPr>
          <a:xfrm>
            <a:off x="794067" y="1678066"/>
            <a:ext cx="2619505" cy="1034756"/>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思源宋体 CN" panose="02020400000000000000" pitchFamily="18" charset="-122"/>
                <a:ea typeface="思源宋体 CN" panose="02020400000000000000" pitchFamily="18" charset="-122"/>
              </a:rPr>
              <a:t>违</a:t>
            </a:r>
            <a:r>
              <a:rPr lang="zh-CN" altLang="en-US" sz="2000" dirty="0">
                <a:solidFill>
                  <a:prstClr val="black"/>
                </a:solidFill>
                <a:latin typeface="思源宋体 CN" panose="02020400000000000000" pitchFamily="18" charset="-122"/>
                <a:ea typeface="思源宋体 CN" panose="02020400000000000000" pitchFamily="18" charset="-122"/>
              </a:rPr>
              <a:t>禁品</a:t>
            </a:r>
            <a:r>
              <a:rPr lang="zh-CN" altLang="en-US" sz="2000" b="1" dirty="0">
                <a:solidFill>
                  <a:srgbClr val="FF0000"/>
                </a:solidFill>
                <a:latin typeface="思源宋体 CN" panose="02020400000000000000" pitchFamily="18" charset="-122"/>
                <a:ea typeface="思源宋体 CN" panose="02020400000000000000" pitchFamily="18" charset="-122"/>
              </a:rPr>
              <a:t>藏匿干扰</a:t>
            </a:r>
            <a:endParaRPr kumimoji="0" lang="zh-CN" altLang="en-US" sz="20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endParaRPr>
          </a:p>
        </p:txBody>
      </p:sp>
      <p:sp>
        <p:nvSpPr>
          <p:cNvPr id="60" name="矩形: 圆角 59"/>
          <p:cNvSpPr/>
          <p:nvPr/>
        </p:nvSpPr>
        <p:spPr>
          <a:xfrm>
            <a:off x="4091050" y="1678067"/>
            <a:ext cx="2719932" cy="100275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黑体" panose="02010609060101010101" charset="-122"/>
              </a:rPr>
              <a:t>X</a:t>
            </a: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黑体" panose="02010609060101010101" charset="-122"/>
              </a:rPr>
              <a:t>光目标成像</a:t>
            </a:r>
            <a:r>
              <a:rPr kumimoji="0" lang="zh-CN" altLang="en-US" sz="20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黑体" panose="02010609060101010101" charset="-122"/>
              </a:rPr>
              <a:t>重叠</a:t>
            </a:r>
          </a:p>
        </p:txBody>
      </p:sp>
      <p:cxnSp>
        <p:nvCxnSpPr>
          <p:cNvPr id="134" name="直接箭头连接符 133"/>
          <p:cNvCxnSpPr>
            <a:stCxn id="59" idx="2"/>
          </p:cNvCxnSpPr>
          <p:nvPr/>
        </p:nvCxnSpPr>
        <p:spPr>
          <a:xfrm flipH="1">
            <a:off x="2004264" y="2712822"/>
            <a:ext cx="99556" cy="50975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37" name="直接箭头连接符 136"/>
          <p:cNvCxnSpPr>
            <a:stCxn id="60" idx="2"/>
            <a:endCxn id="13" idx="0"/>
          </p:cNvCxnSpPr>
          <p:nvPr/>
        </p:nvCxnSpPr>
        <p:spPr>
          <a:xfrm>
            <a:off x="5451016" y="2680817"/>
            <a:ext cx="30118" cy="586897"/>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6" name="矩形: 圆角 25"/>
          <p:cNvSpPr/>
          <p:nvPr/>
        </p:nvSpPr>
        <p:spPr>
          <a:xfrm>
            <a:off x="7608347" y="1678067"/>
            <a:ext cx="4128396" cy="10027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25000"/>
              </a:lnSpc>
            </a:pPr>
            <a:r>
              <a:rPr lang="zh-CN" altLang="en-US" sz="2000" dirty="0">
                <a:solidFill>
                  <a:prstClr val="black"/>
                </a:solidFill>
                <a:latin typeface="思源宋体 CN" panose="02020400000000000000" pitchFamily="18" charset="-122"/>
                <a:ea typeface="思源宋体 CN" panose="02020400000000000000" pitchFamily="18" charset="-122"/>
              </a:rPr>
              <a:t>液体容器的</a:t>
            </a:r>
            <a:r>
              <a:rPr lang="en-US" altLang="zh-CN" sz="2000" b="1" dirty="0">
                <a:solidFill>
                  <a:srgbClr val="FF0000"/>
                </a:solidFill>
                <a:latin typeface="思源宋体 CN" panose="02020400000000000000" pitchFamily="18" charset="-122"/>
                <a:ea typeface="思源宋体 CN" panose="02020400000000000000" pitchFamily="18" charset="-122"/>
              </a:rPr>
              <a:t>X</a:t>
            </a:r>
            <a:r>
              <a:rPr lang="zh-CN" altLang="en-US" sz="2000" b="1" dirty="0">
                <a:solidFill>
                  <a:srgbClr val="FF0000"/>
                </a:solidFill>
                <a:latin typeface="思源宋体 CN" panose="02020400000000000000" pitchFamily="18" charset="-122"/>
                <a:ea typeface="思源宋体 CN" panose="02020400000000000000" pitchFamily="18" charset="-122"/>
              </a:rPr>
              <a:t>光高透性</a:t>
            </a:r>
            <a:endParaRPr kumimoji="0" lang="zh-CN" altLang="en-US" sz="20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endParaRPr>
          </a:p>
        </p:txBody>
      </p:sp>
      <p:pic>
        <p:nvPicPr>
          <p:cNvPr id="6" name="图片 5"/>
          <p:cNvPicPr>
            <a:picLocks noChangeAspect="1"/>
          </p:cNvPicPr>
          <p:nvPr/>
        </p:nvPicPr>
        <p:blipFill>
          <a:blip r:embed="rId3"/>
          <a:stretch>
            <a:fillRect/>
          </a:stretch>
        </p:blipFill>
        <p:spPr>
          <a:xfrm>
            <a:off x="177806" y="3222575"/>
            <a:ext cx="3290866" cy="2880000"/>
          </a:xfrm>
          <a:prstGeom prst="rect">
            <a:avLst/>
          </a:prstGeom>
          <a:ln>
            <a:solidFill>
              <a:schemeClr val="tx1"/>
            </a:solidFill>
          </a:ln>
        </p:spPr>
      </p:pic>
      <p:pic>
        <p:nvPicPr>
          <p:cNvPr id="13" name="图片 12"/>
          <p:cNvPicPr>
            <a:picLocks noChangeAspect="1"/>
          </p:cNvPicPr>
          <p:nvPr/>
        </p:nvPicPr>
        <p:blipFill>
          <a:blip r:embed="rId4"/>
          <a:stretch>
            <a:fillRect/>
          </a:stretch>
        </p:blipFill>
        <p:spPr>
          <a:xfrm>
            <a:off x="3996786" y="3267714"/>
            <a:ext cx="2968695" cy="2880000"/>
          </a:xfrm>
          <a:prstGeom prst="rect">
            <a:avLst/>
          </a:prstGeom>
          <a:ln>
            <a:solidFill>
              <a:schemeClr val="tx1"/>
            </a:solidFill>
          </a:ln>
        </p:spPr>
      </p:pic>
      <p:pic>
        <p:nvPicPr>
          <p:cNvPr id="11" name="图片 10"/>
          <p:cNvPicPr>
            <a:picLocks noChangeAspect="1"/>
          </p:cNvPicPr>
          <p:nvPr/>
        </p:nvPicPr>
        <p:blipFill>
          <a:blip r:embed="rId5"/>
          <a:stretch>
            <a:fillRect/>
          </a:stretch>
        </p:blipFill>
        <p:spPr>
          <a:xfrm>
            <a:off x="7255994" y="3232234"/>
            <a:ext cx="4833103" cy="2880000"/>
          </a:xfrm>
          <a:prstGeom prst="rect">
            <a:avLst/>
          </a:prstGeom>
          <a:ln>
            <a:solidFill>
              <a:schemeClr val="tx1"/>
            </a:solidFill>
          </a:ln>
        </p:spPr>
      </p:pic>
      <p:cxnSp>
        <p:nvCxnSpPr>
          <p:cNvPr id="5" name="直接箭头连接符 4"/>
          <p:cNvCxnSpPr/>
          <p:nvPr/>
        </p:nvCxnSpPr>
        <p:spPr>
          <a:xfrm>
            <a:off x="9820217" y="2663077"/>
            <a:ext cx="30118" cy="586897"/>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 name="文本框 6"/>
          <p:cNvSpPr txBox="1"/>
          <p:nvPr/>
        </p:nvSpPr>
        <p:spPr>
          <a:xfrm>
            <a:off x="7287783" y="132146"/>
            <a:ext cx="4676280" cy="961482"/>
          </a:xfrm>
          <a:prstGeom prst="rect">
            <a:avLst/>
          </a:prstGeom>
          <a:noFill/>
        </p:spPr>
        <p:txBody>
          <a:bodyPr wrap="none" rtlCol="0">
            <a:spAutoFit/>
          </a:bodyPr>
          <a:lstStyle/>
          <a:p>
            <a:pPr>
              <a:lnSpc>
                <a:spcPct val="150000"/>
              </a:lnSpc>
            </a:pPr>
            <a:r>
              <a:rPr lang="zh-CN" altLang="en-US" sz="2000" b="1" dirty="0">
                <a:latin typeface="思源宋体 CN" panose="02020400000000000000" pitchFamily="18" charset="-122"/>
                <a:ea typeface="思源宋体 CN" panose="02020400000000000000" pitchFamily="18" charset="-122"/>
              </a:rPr>
              <a:t>重点检测违禁品类别</a:t>
            </a:r>
            <a:r>
              <a:rPr lang="zh-CN" altLang="en-US" sz="2000" dirty="0">
                <a:latin typeface="思源宋体 CN" panose="02020400000000000000" pitchFamily="18" charset="-122"/>
                <a:ea typeface="思源宋体 CN" panose="02020400000000000000" pitchFamily="18" charset="-122"/>
              </a:rPr>
              <a:t>：</a:t>
            </a:r>
            <a:endParaRPr lang="en-US" altLang="zh-CN" sz="2000" dirty="0">
              <a:latin typeface="思源宋体 CN" panose="02020400000000000000" pitchFamily="18" charset="-122"/>
              <a:ea typeface="思源宋体 CN" panose="02020400000000000000" pitchFamily="18" charset="-122"/>
            </a:endParaRPr>
          </a:p>
          <a:p>
            <a:pPr>
              <a:lnSpc>
                <a:spcPct val="150000"/>
              </a:lnSpc>
            </a:pPr>
            <a:r>
              <a:rPr lang="zh-CN" altLang="en-US" sz="2000" dirty="0">
                <a:solidFill>
                  <a:srgbClr val="FF0000"/>
                </a:solidFill>
                <a:latin typeface="思源宋体 CN" panose="02020400000000000000" pitchFamily="18" charset="-122"/>
                <a:ea typeface="思源宋体 CN" panose="02020400000000000000" pitchFamily="18" charset="-122"/>
              </a:rPr>
              <a:t>①易燃易爆品</a:t>
            </a:r>
            <a:r>
              <a:rPr lang="en-US" altLang="zh-CN" sz="2000" dirty="0">
                <a:solidFill>
                  <a:srgbClr val="FF0000"/>
                </a:solidFill>
                <a:latin typeface="思源宋体 CN" panose="02020400000000000000" pitchFamily="18" charset="-122"/>
                <a:ea typeface="思源宋体 CN" panose="02020400000000000000" pitchFamily="18" charset="-122"/>
              </a:rPr>
              <a:t> </a:t>
            </a:r>
            <a:r>
              <a:rPr lang="zh-CN" altLang="en-US" sz="2000" dirty="0">
                <a:solidFill>
                  <a:srgbClr val="FF0000"/>
                </a:solidFill>
                <a:latin typeface="思源宋体 CN" panose="02020400000000000000" pitchFamily="18" charset="-122"/>
                <a:ea typeface="思源宋体 CN" panose="02020400000000000000" pitchFamily="18" charset="-122"/>
              </a:rPr>
              <a:t>②锐器钝器 ③有毒有害品</a:t>
            </a:r>
            <a:endParaRPr lang="en-US" altLang="zh-CN" sz="2000" dirty="0">
              <a:solidFill>
                <a:srgbClr val="FF0000"/>
              </a:solidFill>
              <a:latin typeface="思源宋体 CN" panose="02020400000000000000" pitchFamily="18" charset="-122"/>
              <a:ea typeface="思源宋体 CN" panose="02020400000000000000" pitchFamily="18"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8284">
        <p:fade/>
      </p:transition>
    </mc:Choice>
    <mc:Fallback xmlns="">
      <p:transition spd="med" advTm="18284">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a:blip r:embed="rId3"/>
          <a:stretch>
            <a:fillRect/>
          </a:stretch>
        </p:blipFill>
        <p:spPr>
          <a:xfrm>
            <a:off x="8456666" y="116201"/>
            <a:ext cx="3641988" cy="683194"/>
          </a:xfrm>
          <a:prstGeom prst="rect">
            <a:avLst/>
          </a:prstGeom>
        </p:spPr>
      </p:pic>
      <p:sp>
        <p:nvSpPr>
          <p:cNvPr id="15" name="文本框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6" name="文本框 15"/>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22" name="文本框 21"/>
          <p:cNvSpPr txBox="1"/>
          <p:nvPr/>
        </p:nvSpPr>
        <p:spPr>
          <a:xfrm>
            <a:off x="453499" y="1130814"/>
            <a:ext cx="2505814" cy="461665"/>
          </a:xfrm>
          <a:prstGeom prst="rect">
            <a:avLst/>
          </a:prstGeom>
          <a:noFill/>
        </p:spPr>
        <p:txBody>
          <a:bodyPr wrap="none" rtlCol="0">
            <a:spAutoFit/>
          </a:bodyPr>
          <a:lstStyle/>
          <a:p>
            <a:r>
              <a:rPr lang="zh-CN" altLang="en-US" sz="2400" b="1" dirty="0">
                <a:latin typeface="思源宋体 CN" panose="02020400000000000000" pitchFamily="18" charset="-122"/>
                <a:ea typeface="思源宋体 CN" panose="02020400000000000000" pitchFamily="18" charset="-122"/>
              </a:rPr>
              <a:t>现有的研究方法</a:t>
            </a:r>
            <a:r>
              <a:rPr lang="en-US" altLang="zh-CN" sz="2400" b="1" dirty="0">
                <a:latin typeface="思源宋体 CN" panose="02020400000000000000" pitchFamily="18" charset="-122"/>
                <a:ea typeface="思源宋体 CN" panose="02020400000000000000" pitchFamily="18" charset="-122"/>
              </a:rPr>
              <a:t>:</a:t>
            </a:r>
            <a:endParaRPr lang="zh-CN" altLang="en-US" sz="2400" b="1" dirty="0">
              <a:latin typeface="思源宋体 CN" panose="02020400000000000000" pitchFamily="18" charset="-122"/>
              <a:ea typeface="思源宋体 CN" panose="02020400000000000000" pitchFamily="18" charset="-122"/>
            </a:endParaRPr>
          </a:p>
        </p:txBody>
      </p:sp>
      <p:cxnSp>
        <p:nvCxnSpPr>
          <p:cNvPr id="23" name="直接连接符 22"/>
          <p:cNvCxnSpPr/>
          <p:nvPr/>
        </p:nvCxnSpPr>
        <p:spPr>
          <a:xfrm>
            <a:off x="7250581" y="1515979"/>
            <a:ext cx="0" cy="5160768"/>
          </a:xfrm>
          <a:prstGeom prst="line">
            <a:avLst/>
          </a:prstGeom>
          <a:ln w="28575" cmpd="sng">
            <a:solidFill>
              <a:srgbClr val="00B0F0"/>
            </a:solidFill>
            <a:prstDash val="lg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141984" y="2844875"/>
            <a:ext cx="2314511" cy="1269065"/>
          </a:xfrm>
          <a:prstGeom prst="rect">
            <a:avLst/>
          </a:prstGeom>
          <a:noFill/>
        </p:spPr>
        <p:txBody>
          <a:bodyPr wrap="square" rtlCol="0">
            <a:spAutoFit/>
          </a:bodyPr>
          <a:lstStyle/>
          <a:p>
            <a:r>
              <a:rPr lang="zh-CN" altLang="en-US" sz="2000" dirty="0">
                <a:latin typeface="思源宋体 CN" panose="02020400000000000000" pitchFamily="18" charset="-122"/>
                <a:ea typeface="思源宋体 CN" panose="02020400000000000000" pitchFamily="18" charset="-122"/>
              </a:rPr>
              <a:t>网络框架：</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基于</a:t>
            </a:r>
            <a:r>
              <a:rPr lang="en-US" altLang="zh-CN" sz="2000" dirty="0">
                <a:latin typeface="思源宋体 CN" panose="02020400000000000000" pitchFamily="18" charset="-122"/>
                <a:ea typeface="思源宋体 CN" panose="02020400000000000000" pitchFamily="18" charset="-122"/>
                <a:cs typeface="Times New Roman" panose="02020603050405020304" pitchFamily="18" charset="0"/>
              </a:rPr>
              <a:t>FCOS</a:t>
            </a:r>
            <a:r>
              <a:rPr lang="zh-CN" altLang="en-US" sz="2000" dirty="0">
                <a:latin typeface="思源宋体 CN" panose="02020400000000000000" pitchFamily="18" charset="-122"/>
                <a:ea typeface="思源宋体 CN" panose="02020400000000000000" pitchFamily="18" charset="-122"/>
              </a:rPr>
              <a:t>网络</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基于</a:t>
            </a:r>
            <a:r>
              <a:rPr lang="en-US" altLang="zh-CN" sz="2000" dirty="0">
                <a:latin typeface="思源宋体 CN" panose="02020400000000000000" pitchFamily="18" charset="-122"/>
                <a:ea typeface="思源宋体 CN" panose="02020400000000000000" pitchFamily="18" charset="-122"/>
                <a:cs typeface="Times New Roman" panose="02020603050405020304" pitchFamily="18" charset="0"/>
              </a:rPr>
              <a:t>ATSS</a:t>
            </a:r>
            <a:r>
              <a:rPr lang="zh-CN" altLang="en-US" sz="2000" dirty="0">
                <a:latin typeface="思源宋体 CN" panose="02020400000000000000" pitchFamily="18" charset="-122"/>
                <a:ea typeface="思源宋体 CN" panose="02020400000000000000" pitchFamily="18" charset="-122"/>
              </a:rPr>
              <a:t>网络</a:t>
            </a:r>
          </a:p>
        </p:txBody>
      </p:sp>
      <p:sp>
        <p:nvSpPr>
          <p:cNvPr id="26" name="文本框 25"/>
          <p:cNvSpPr txBox="1"/>
          <p:nvPr/>
        </p:nvSpPr>
        <p:spPr>
          <a:xfrm>
            <a:off x="8054805" y="1413165"/>
            <a:ext cx="1723549" cy="461665"/>
          </a:xfrm>
          <a:prstGeom prst="rect">
            <a:avLst/>
          </a:prstGeom>
          <a:noFill/>
        </p:spPr>
        <p:txBody>
          <a:bodyPr wrap="none" rtlCol="0">
            <a:spAutoFit/>
          </a:bodyPr>
          <a:lstStyle/>
          <a:p>
            <a:r>
              <a:rPr lang="zh-CN" altLang="en-US" sz="2400" b="1" dirty="0">
                <a:latin typeface="思源宋体 CN" panose="02020400000000000000" pitchFamily="18" charset="-122"/>
                <a:ea typeface="思源宋体 CN" panose="02020400000000000000" pitchFamily="18" charset="-122"/>
              </a:rPr>
              <a:t>不足之处：</a:t>
            </a:r>
          </a:p>
        </p:txBody>
      </p:sp>
      <p:sp>
        <p:nvSpPr>
          <p:cNvPr id="27" name="文本框 26"/>
          <p:cNvSpPr txBox="1"/>
          <p:nvPr/>
        </p:nvSpPr>
        <p:spPr>
          <a:xfrm>
            <a:off x="7958551" y="1898815"/>
            <a:ext cx="3079885" cy="189212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模型</a:t>
            </a:r>
            <a:r>
              <a:rPr lang="zh-CN" altLang="en-US" sz="2000" dirty="0">
                <a:solidFill>
                  <a:srgbClr val="FF0000"/>
                </a:solidFill>
                <a:latin typeface="思源宋体 CN" panose="02020400000000000000" pitchFamily="18" charset="-122"/>
                <a:ea typeface="思源宋体 CN" panose="02020400000000000000" pitchFamily="18" charset="-122"/>
              </a:rPr>
              <a:t>泛化能力不好</a:t>
            </a:r>
            <a:endParaRPr lang="en-US" altLang="zh-CN" sz="2000" dirty="0">
              <a:solidFill>
                <a:srgbClr val="FF0000"/>
              </a:solidFill>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不能够很好的解决</a:t>
            </a:r>
            <a:r>
              <a:rPr lang="en-US" altLang="zh-CN" sz="2000" dirty="0">
                <a:latin typeface="思源宋体 CN" panose="02020400000000000000" pitchFamily="18" charset="-122"/>
                <a:ea typeface="思源宋体 CN" panose="02020400000000000000" pitchFamily="18" charset="-122"/>
              </a:rPr>
              <a:t>X</a:t>
            </a:r>
            <a:r>
              <a:rPr lang="zh-CN" altLang="en-US" sz="2000" dirty="0">
                <a:latin typeface="思源宋体 CN" panose="02020400000000000000" pitchFamily="18" charset="-122"/>
                <a:ea typeface="思源宋体 CN" panose="02020400000000000000" pitchFamily="18" charset="-122"/>
              </a:rPr>
              <a:t>光检测中的</a:t>
            </a:r>
            <a:r>
              <a:rPr lang="zh-CN" altLang="en-US" sz="2000" dirty="0">
                <a:solidFill>
                  <a:srgbClr val="FF0000"/>
                </a:solidFill>
                <a:latin typeface="思源宋体 CN" panose="02020400000000000000" pitchFamily="18" charset="-122"/>
                <a:ea typeface="思源宋体 CN" panose="02020400000000000000" pitchFamily="18" charset="-122"/>
              </a:rPr>
              <a:t>重叠问题</a:t>
            </a:r>
            <a:endParaRPr lang="en-US" altLang="zh-CN" sz="2000" dirty="0">
              <a:solidFill>
                <a:srgbClr val="FF0000"/>
              </a:solidFill>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识别</a:t>
            </a:r>
            <a:r>
              <a:rPr lang="zh-CN" altLang="en-US" sz="2000" dirty="0">
                <a:solidFill>
                  <a:srgbClr val="FF0000"/>
                </a:solidFill>
                <a:latin typeface="思源宋体 CN" panose="02020400000000000000" pitchFamily="18" charset="-122"/>
                <a:ea typeface="思源宋体 CN" panose="02020400000000000000" pitchFamily="18" charset="-122"/>
              </a:rPr>
              <a:t>准确率</a:t>
            </a:r>
            <a:r>
              <a:rPr lang="zh-CN" altLang="en-US" sz="2000" dirty="0">
                <a:latin typeface="思源宋体 CN" panose="02020400000000000000" pitchFamily="18" charset="-122"/>
                <a:ea typeface="思源宋体 CN" panose="02020400000000000000" pitchFamily="18" charset="-122"/>
              </a:rPr>
              <a:t>有待提高</a:t>
            </a:r>
          </a:p>
        </p:txBody>
      </p:sp>
      <p:pic>
        <p:nvPicPr>
          <p:cNvPr id="28" name="图片 27"/>
          <p:cNvPicPr>
            <a:picLocks noChangeAspect="1"/>
          </p:cNvPicPr>
          <p:nvPr/>
        </p:nvPicPr>
        <p:blipFill>
          <a:blip r:embed="rId4"/>
          <a:stretch>
            <a:fillRect/>
          </a:stretch>
        </p:blipFill>
        <p:spPr>
          <a:xfrm>
            <a:off x="7682456" y="4298288"/>
            <a:ext cx="3878759" cy="1841677"/>
          </a:xfrm>
          <a:prstGeom prst="rect">
            <a:avLst/>
          </a:prstGeom>
          <a:ln>
            <a:solidFill>
              <a:schemeClr val="tx1"/>
            </a:solidFill>
          </a:ln>
        </p:spPr>
      </p:pic>
      <p:sp>
        <p:nvSpPr>
          <p:cNvPr id="29" name="文本框 28"/>
          <p:cNvSpPr txBox="1"/>
          <p:nvPr/>
        </p:nvSpPr>
        <p:spPr>
          <a:xfrm>
            <a:off x="7456495" y="6205893"/>
            <a:ext cx="4104720" cy="461665"/>
          </a:xfrm>
          <a:prstGeom prst="rect">
            <a:avLst/>
          </a:prstGeom>
          <a:noFill/>
        </p:spPr>
        <p:txBody>
          <a:bodyPr wrap="square" rtlCol="0">
            <a:spAutoFit/>
          </a:bodyPr>
          <a:lstStyle/>
          <a:p>
            <a:pPr algn="ctr"/>
            <a:r>
              <a:rPr lang="zh-CN" altLang="en-US" sz="2400" b="1" dirty="0">
                <a:solidFill>
                  <a:srgbClr val="FF0000"/>
                </a:solidFill>
                <a:latin typeface="思源宋体 CN" panose="02020400000000000000" pitchFamily="18" charset="-122"/>
                <a:ea typeface="思源宋体 CN" panose="02020400000000000000" pitchFamily="18" charset="-122"/>
              </a:rPr>
              <a:t>最新</a:t>
            </a:r>
            <a:r>
              <a:rPr lang="en-US" altLang="zh-CN" sz="24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YOLOV9</a:t>
            </a:r>
            <a:r>
              <a:rPr lang="zh-CN" altLang="en-US" sz="2400" b="1" dirty="0">
                <a:solidFill>
                  <a:srgbClr val="FF0000"/>
                </a:solidFill>
                <a:latin typeface="思源宋体 CN" panose="02020400000000000000" pitchFamily="18" charset="-122"/>
                <a:ea typeface="思源宋体 CN" panose="02020400000000000000" pitchFamily="18" charset="-122"/>
              </a:rPr>
              <a:t>模型</a:t>
            </a:r>
          </a:p>
        </p:txBody>
      </p:sp>
      <p:sp>
        <p:nvSpPr>
          <p:cNvPr id="30" name="箭头: 下 29"/>
          <p:cNvSpPr/>
          <p:nvPr/>
        </p:nvSpPr>
        <p:spPr>
          <a:xfrm>
            <a:off x="9143663" y="3790936"/>
            <a:ext cx="306805" cy="5529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pic>
        <p:nvPicPr>
          <p:cNvPr id="5" name="图片 4"/>
          <p:cNvPicPr>
            <a:picLocks noChangeAspect="1"/>
          </p:cNvPicPr>
          <p:nvPr/>
        </p:nvPicPr>
        <p:blipFill>
          <a:blip r:embed="rId5"/>
          <a:stretch>
            <a:fillRect/>
          </a:stretch>
        </p:blipFill>
        <p:spPr>
          <a:xfrm>
            <a:off x="112350" y="1793851"/>
            <a:ext cx="5001778" cy="4346114"/>
          </a:xfrm>
          <a:prstGeom prst="rect">
            <a:avLst/>
          </a:prstGeom>
          <a:ln>
            <a:solidFill>
              <a:schemeClr val="tx1"/>
            </a:solid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5022">
        <p:fade/>
      </p:transition>
    </mc:Choice>
    <mc:Fallback xmlns="">
      <p:transition spd="med" advTm="150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2" grpId="0"/>
      <p:bldP spid="24" grpId="0"/>
      <p:bldP spid="26" grpId="0"/>
      <p:bldP spid="27"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p:cNvSpPr/>
          <p:nvPr/>
        </p:nvSpPr>
        <p:spPr>
          <a:xfrm>
            <a:off x="6131644" y="5821510"/>
            <a:ext cx="5967010" cy="6978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a:blip r:embed="rId4"/>
          <a:stretch>
            <a:fillRect/>
          </a:stretch>
        </p:blipFill>
        <p:spPr>
          <a:xfrm>
            <a:off x="9050935" y="116201"/>
            <a:ext cx="3047719" cy="571716"/>
          </a:xfrm>
          <a:prstGeom prst="rect">
            <a:avLst/>
          </a:prstGeom>
        </p:spPr>
      </p:pic>
      <p:sp>
        <p:nvSpPr>
          <p:cNvPr id="15" name="文本框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6" name="文本框 15"/>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3" name="文本框 2"/>
          <p:cNvSpPr txBox="1"/>
          <p:nvPr/>
        </p:nvSpPr>
        <p:spPr>
          <a:xfrm>
            <a:off x="275809" y="1090614"/>
            <a:ext cx="10668137" cy="461665"/>
          </a:xfrm>
          <a:prstGeom prst="rect">
            <a:avLst/>
          </a:prstGeom>
          <a:noFill/>
        </p:spPr>
        <p:txBody>
          <a:bodyPr wrap="square" rtlCol="0">
            <a:spAutoFit/>
          </a:bodyPr>
          <a:lstStyle/>
          <a:p>
            <a:pPr marL="342900" lvl="0" indent="-342900">
              <a:buClr>
                <a:srgbClr val="9B0000"/>
              </a:buClr>
              <a:buFont typeface="Wingdings" panose="05000000000000000000" charset="0"/>
              <a:buChar char="ü"/>
              <a:defRPr/>
            </a:pPr>
            <a:r>
              <a:rPr kumimoji="0" lang="zh-CN" altLang="en-US" sz="24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解决方法：</a:t>
            </a:r>
            <a:r>
              <a:rPr kumimoji="0" lang="en-US" altLang="zh-CN" sz="24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rPr>
              <a:t>X</a:t>
            </a:r>
            <a:r>
              <a:rPr kumimoji="0" lang="zh-CN" altLang="en-US" sz="24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光照片</a:t>
            </a:r>
            <a:r>
              <a:rPr lang="zh-CN" altLang="en-US" sz="2400" b="1" dirty="0">
                <a:solidFill>
                  <a:srgbClr val="FF0000"/>
                </a:solidFill>
                <a:latin typeface="思源宋体 CN" panose="02020400000000000000" pitchFamily="18" charset="-122"/>
                <a:ea typeface="思源宋体 CN" panose="02020400000000000000" pitchFamily="18" charset="-122"/>
              </a:rPr>
              <a:t>重叠</a:t>
            </a:r>
            <a:r>
              <a:rPr kumimoji="0" lang="en-US" altLang="zh-CN" sz="24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a:t>
            </a:r>
            <a:r>
              <a:rPr lang="zh-CN" altLang="en-US" sz="2400" b="1" noProof="0" dirty="0">
                <a:solidFill>
                  <a:prstClr val="black"/>
                </a:solidFill>
                <a:latin typeface="思源宋体 CN" panose="02020400000000000000" pitchFamily="18" charset="-122"/>
                <a:ea typeface="思源宋体 CN" panose="02020400000000000000" pitchFamily="18" charset="-122"/>
              </a:rPr>
              <a:t>基于</a:t>
            </a:r>
            <a:r>
              <a:rPr lang="en-US" altLang="zh-CN" sz="24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YOLOV9</a:t>
            </a:r>
            <a:r>
              <a:rPr lang="zh-CN" altLang="en-US" sz="2400" b="1" dirty="0">
                <a:solidFill>
                  <a:prstClr val="black"/>
                </a:solidFill>
                <a:latin typeface="思源宋体 CN" panose="02020400000000000000" pitchFamily="18" charset="-122"/>
                <a:ea typeface="思源宋体 CN" panose="02020400000000000000" pitchFamily="18" charset="-122"/>
              </a:rPr>
              <a:t>模型，设计</a:t>
            </a:r>
            <a:r>
              <a:rPr lang="zh-CN" altLang="en-US" sz="2400" b="1" dirty="0">
                <a:solidFill>
                  <a:srgbClr val="FF0000"/>
                </a:solidFill>
                <a:latin typeface="思源宋体 CN" panose="02020400000000000000" pitchFamily="18" charset="-122"/>
                <a:ea typeface="思源宋体 CN" panose="02020400000000000000" pitchFamily="18" charset="-122"/>
              </a:rPr>
              <a:t>标签调整机制</a:t>
            </a:r>
            <a:endParaRPr kumimoji="0" lang="zh-CN" altLang="en-US" sz="24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endParaRPr>
          </a:p>
        </p:txBody>
      </p:sp>
      <p:pic>
        <p:nvPicPr>
          <p:cNvPr id="4" name="图片 3"/>
          <p:cNvPicPr>
            <a:picLocks noChangeAspect="1"/>
          </p:cNvPicPr>
          <p:nvPr/>
        </p:nvPicPr>
        <p:blipFill>
          <a:blip r:embed="rId5"/>
          <a:stretch>
            <a:fillRect/>
          </a:stretch>
        </p:blipFill>
        <p:spPr>
          <a:xfrm>
            <a:off x="221307" y="1685312"/>
            <a:ext cx="5452105" cy="4549560"/>
          </a:xfrm>
          <a:prstGeom prst="rect">
            <a:avLst/>
          </a:prstGeom>
          <a:ln>
            <a:solidFill>
              <a:schemeClr val="tx1"/>
            </a:solidFill>
          </a:ln>
        </p:spPr>
      </p:pic>
      <p:pic>
        <p:nvPicPr>
          <p:cNvPr id="5" name="图片 4"/>
          <p:cNvPicPr>
            <a:picLocks noChangeAspect="1"/>
          </p:cNvPicPr>
          <p:nvPr/>
        </p:nvPicPr>
        <p:blipFill>
          <a:blip r:embed="rId6"/>
          <a:stretch>
            <a:fillRect/>
          </a:stretch>
        </p:blipFill>
        <p:spPr>
          <a:xfrm>
            <a:off x="6096000" y="1708174"/>
            <a:ext cx="3740342" cy="2044805"/>
          </a:xfrm>
          <a:prstGeom prst="rect">
            <a:avLst/>
          </a:prstGeom>
          <a:ln>
            <a:solidFill>
              <a:schemeClr val="tx1"/>
            </a:solidFill>
          </a:ln>
        </p:spPr>
      </p:pic>
      <p:cxnSp>
        <p:nvCxnSpPr>
          <p:cNvPr id="9" name="直接箭头连接符 8"/>
          <p:cNvCxnSpPr/>
          <p:nvPr/>
        </p:nvCxnSpPr>
        <p:spPr>
          <a:xfrm>
            <a:off x="4072689" y="2442411"/>
            <a:ext cx="2058955" cy="1203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4037045" y="2950482"/>
            <a:ext cx="2058955" cy="2396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4146884" y="3296963"/>
            <a:ext cx="1984760" cy="8107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292642" y="1954977"/>
            <a:ext cx="2803358" cy="2141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036168" y="3925079"/>
            <a:ext cx="6097022" cy="1144031"/>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调整</a:t>
            </a:r>
            <a:r>
              <a:rPr kumimoji="0" lang="zh-CN" altLang="en-US" sz="24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重叠区域</a:t>
            </a:r>
            <a:r>
              <a:rPr kumimoji="0" lang="zh-CN" altLang="en-US" sz="24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中采样点的高级特征</a:t>
            </a:r>
            <a:endParaRPr kumimoji="0" lang="en-US" altLang="zh-CN" sz="24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利用</a:t>
            </a:r>
            <a:r>
              <a:rPr kumimoji="0" lang="zh-CN" altLang="en-US" sz="24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标签信息</a:t>
            </a:r>
            <a:r>
              <a:rPr kumimoji="0" lang="zh-CN" altLang="en-US" sz="24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来指导特征调整</a:t>
            </a:r>
            <a:endParaRPr kumimoji="0" lang="en-US" altLang="zh-CN" sz="24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endParaRPr>
          </a:p>
        </p:txBody>
      </p:sp>
      <p:sp>
        <p:nvSpPr>
          <p:cNvPr id="27" name="文本框 26"/>
          <p:cNvSpPr txBox="1"/>
          <p:nvPr/>
        </p:nvSpPr>
        <p:spPr>
          <a:xfrm>
            <a:off x="6459884" y="5825257"/>
            <a:ext cx="6097002" cy="58131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2400" dirty="0">
                <a:solidFill>
                  <a:prstClr val="black"/>
                </a:solidFill>
                <a:latin typeface="思源宋体 CN" panose="02020400000000000000" pitchFamily="18" charset="-122"/>
                <a:ea typeface="思源宋体 CN" panose="02020400000000000000" pitchFamily="18" charset="-122"/>
              </a:rPr>
              <a:t>解决</a:t>
            </a:r>
            <a:r>
              <a:rPr lang="en-US" altLang="zh-CN" sz="2400" dirty="0">
                <a:solidFill>
                  <a:prstClr val="black"/>
                </a:solidFill>
                <a:latin typeface="思源宋体 CN" panose="02020400000000000000" pitchFamily="18" charset="-122"/>
                <a:ea typeface="思源宋体 CN" panose="02020400000000000000" pitchFamily="18" charset="-122"/>
              </a:rPr>
              <a:t>X</a:t>
            </a:r>
            <a:r>
              <a:rPr lang="zh-CN" altLang="en-US" sz="2400" dirty="0">
                <a:solidFill>
                  <a:prstClr val="black"/>
                </a:solidFill>
                <a:latin typeface="思源宋体 CN" panose="02020400000000000000" pitchFamily="18" charset="-122"/>
                <a:ea typeface="思源宋体 CN" panose="02020400000000000000" pitchFamily="18" charset="-122"/>
              </a:rPr>
              <a:t>光图像</a:t>
            </a:r>
            <a:r>
              <a:rPr lang="zh-CN" altLang="en-US" sz="2400" dirty="0">
                <a:solidFill>
                  <a:srgbClr val="FF0000"/>
                </a:solidFill>
                <a:latin typeface="思源宋体 CN" panose="02020400000000000000" pitchFamily="18" charset="-122"/>
                <a:ea typeface="思源宋体 CN" panose="02020400000000000000" pitchFamily="18" charset="-122"/>
              </a:rPr>
              <a:t>重叠</a:t>
            </a:r>
            <a:r>
              <a:rPr lang="zh-CN" altLang="en-US" sz="2400" dirty="0">
                <a:solidFill>
                  <a:prstClr val="black"/>
                </a:solidFill>
                <a:latin typeface="思源宋体 CN" panose="02020400000000000000" pitchFamily="18" charset="-122"/>
                <a:ea typeface="思源宋体 CN" panose="02020400000000000000" pitchFamily="18" charset="-122"/>
              </a:rPr>
              <a:t>问题</a:t>
            </a:r>
            <a:r>
              <a:rPr lang="en-US" altLang="zh-CN" sz="2400" dirty="0">
                <a:solidFill>
                  <a:prstClr val="black"/>
                </a:solidFill>
                <a:latin typeface="思源宋体 CN" panose="02020400000000000000" pitchFamily="18" charset="-122"/>
                <a:ea typeface="思源宋体 CN" panose="02020400000000000000" pitchFamily="18" charset="-122"/>
              </a:rPr>
              <a:t>,</a:t>
            </a:r>
            <a:r>
              <a:rPr kumimoji="0" lang="zh-CN" altLang="en-US" sz="24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提高预测的</a:t>
            </a:r>
            <a:r>
              <a:rPr kumimoji="0" lang="zh-CN" altLang="en-US" sz="2400" b="0"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精度</a:t>
            </a:r>
          </a:p>
        </p:txBody>
      </p:sp>
      <p:sp>
        <p:nvSpPr>
          <p:cNvPr id="29" name="箭头: 下 28"/>
          <p:cNvSpPr/>
          <p:nvPr/>
        </p:nvSpPr>
        <p:spPr>
          <a:xfrm>
            <a:off x="8436438" y="5172022"/>
            <a:ext cx="366963" cy="6177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pic>
        <p:nvPicPr>
          <p:cNvPr id="31" name="图片 30"/>
          <p:cNvPicPr>
            <a:picLocks noChangeAspect="1"/>
          </p:cNvPicPr>
          <p:nvPr/>
        </p:nvPicPr>
        <p:blipFill>
          <a:blip r:embed="rId7"/>
          <a:stretch>
            <a:fillRect/>
          </a:stretch>
        </p:blipFill>
        <p:spPr>
          <a:xfrm>
            <a:off x="9907432" y="1692297"/>
            <a:ext cx="2184512" cy="2076557"/>
          </a:xfrm>
          <a:prstGeom prst="rect">
            <a:avLst/>
          </a:prstGeom>
          <a:ln>
            <a:solidFill>
              <a:schemeClr val="tx1"/>
            </a:solid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7448">
        <p:fade/>
      </p:transition>
    </mc:Choice>
    <mc:Fallback xmlns="">
      <p:transition spd="med" advTm="17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5" grpId="0"/>
      <p:bldP spid="16" grpId="0" animBg="1"/>
      <p:bldP spid="3" grpId="0"/>
      <p:bldP spid="25" grpId="0"/>
      <p:bldP spid="27" grpId="0"/>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5648476" y="4963390"/>
            <a:ext cx="5546700" cy="123809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sp>
        <p:nvSpPr>
          <p:cNvPr id="3" name="文本框 2"/>
          <p:cNvSpPr txBox="1"/>
          <p:nvPr/>
        </p:nvSpPr>
        <p:spPr>
          <a:xfrm>
            <a:off x="221536" y="1153854"/>
            <a:ext cx="10531570" cy="461665"/>
          </a:xfrm>
          <a:prstGeom prst="rect">
            <a:avLst/>
          </a:prstGeom>
          <a:noFill/>
        </p:spPr>
        <p:txBody>
          <a:bodyPr wrap="square" rtlCol="0">
            <a:spAutoFit/>
          </a:bodyPr>
          <a:lstStyle/>
          <a:p>
            <a:pPr marL="342900" lvl="0" indent="-342900">
              <a:buClr>
                <a:srgbClr val="9B0000"/>
              </a:buClr>
              <a:buFont typeface="Wingdings" panose="05000000000000000000" charset="0"/>
              <a:buChar char="ü"/>
              <a:defRPr/>
            </a:pPr>
            <a:r>
              <a:rPr kumimoji="0" lang="zh-CN" altLang="en-US" sz="24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解决方法：</a:t>
            </a:r>
            <a:r>
              <a:rPr kumimoji="0" lang="zh-CN" altLang="en-US" sz="24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rPr>
              <a:t>高精度</a:t>
            </a:r>
            <a:r>
              <a:rPr kumimoji="0" lang="en-US" altLang="zh-CN" sz="24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a:t>
            </a:r>
            <a:r>
              <a:rPr kumimoji="0" lang="zh-CN" altLang="en-US" sz="24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设计</a:t>
            </a:r>
            <a:r>
              <a:rPr kumimoji="0" lang="zh-CN" altLang="en-US" sz="24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密集注意力模块</a:t>
            </a:r>
            <a:r>
              <a:rPr kumimoji="0" lang="zh-CN" altLang="en-US" sz="24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a:t>
            </a:r>
            <a:r>
              <a:rPr lang="zh-CN" altLang="en-US" sz="2400" b="1" noProof="0" dirty="0">
                <a:solidFill>
                  <a:prstClr val="black"/>
                </a:solidFill>
                <a:latin typeface="思源宋体 CN" panose="02020400000000000000" pitchFamily="18" charset="-122"/>
                <a:ea typeface="思源宋体 CN" panose="02020400000000000000" pitchFamily="18" charset="-122"/>
              </a:rPr>
              <a:t>增强特征表示</a:t>
            </a:r>
            <a:endParaRPr kumimoji="0" lang="zh-CN" altLang="en-US" sz="24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endParaRPr>
          </a:p>
        </p:txBody>
      </p:sp>
      <p:pic>
        <p:nvPicPr>
          <p:cNvPr id="5" name="图片 4"/>
          <p:cNvPicPr>
            <a:picLocks noChangeAspect="1"/>
          </p:cNvPicPr>
          <p:nvPr/>
        </p:nvPicPr>
        <p:blipFill>
          <a:blip r:embed="rId4"/>
          <a:stretch>
            <a:fillRect/>
          </a:stretch>
        </p:blipFill>
        <p:spPr>
          <a:xfrm>
            <a:off x="8964780" y="126325"/>
            <a:ext cx="3089666" cy="579585"/>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9" name="文本框 8"/>
          <p:cNvSpPr txBox="1"/>
          <p:nvPr/>
        </p:nvSpPr>
        <p:spPr>
          <a:xfrm>
            <a:off x="5759042" y="4966221"/>
            <a:ext cx="5919537" cy="113531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dirty="0">
                <a:latin typeface="思源宋体 CN" panose="02020400000000000000" pitchFamily="18" charset="-122"/>
                <a:ea typeface="思源宋体 CN" panose="02020400000000000000" pitchFamily="18" charset="-122"/>
              </a:rPr>
              <a:t>提升模型对目标物体的检测性能</a:t>
            </a:r>
            <a:endParaRPr lang="en-US" altLang="zh-CN" sz="24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400" dirty="0">
                <a:latin typeface="思源宋体 CN" panose="02020400000000000000" pitchFamily="18" charset="-122"/>
                <a:ea typeface="思源宋体 CN" panose="02020400000000000000" pitchFamily="18" charset="-122"/>
              </a:rPr>
              <a:t>处理</a:t>
            </a:r>
            <a:r>
              <a:rPr lang="en-US" altLang="zh-CN" sz="2400" dirty="0">
                <a:latin typeface="思源宋体 CN" panose="02020400000000000000" pitchFamily="18" charset="-122"/>
                <a:ea typeface="思源宋体 CN" panose="02020400000000000000" pitchFamily="18" charset="-122"/>
              </a:rPr>
              <a:t>X</a:t>
            </a:r>
            <a:r>
              <a:rPr lang="zh-CN" altLang="en-US" sz="2400" dirty="0">
                <a:latin typeface="思源宋体 CN" panose="02020400000000000000" pitchFamily="18" charset="-122"/>
                <a:ea typeface="思源宋体 CN" panose="02020400000000000000" pitchFamily="18" charset="-122"/>
              </a:rPr>
              <a:t>光图像中的</a:t>
            </a:r>
            <a:r>
              <a:rPr lang="zh-CN" altLang="en-US" sz="2400" dirty="0">
                <a:solidFill>
                  <a:srgbClr val="FF0000"/>
                </a:solidFill>
                <a:latin typeface="思源宋体 CN" panose="02020400000000000000" pitchFamily="18" charset="-122"/>
                <a:ea typeface="思源宋体 CN" panose="02020400000000000000" pitchFamily="18" charset="-122"/>
              </a:rPr>
              <a:t>故意遮挡问题</a:t>
            </a:r>
            <a:endParaRPr lang="en-US" altLang="zh-CN" sz="2400" dirty="0">
              <a:solidFill>
                <a:srgbClr val="FF0000"/>
              </a:solidFill>
              <a:latin typeface="思源宋体 CN" panose="02020400000000000000" pitchFamily="18" charset="-122"/>
              <a:ea typeface="思源宋体 CN" panose="02020400000000000000" pitchFamily="18" charset="-122"/>
            </a:endParaRPr>
          </a:p>
        </p:txBody>
      </p:sp>
      <p:sp>
        <p:nvSpPr>
          <p:cNvPr id="2" name="文本框 1"/>
          <p:cNvSpPr txBox="1"/>
          <p:nvPr/>
        </p:nvSpPr>
        <p:spPr>
          <a:xfrm>
            <a:off x="319119" y="4515169"/>
            <a:ext cx="5812525" cy="1846339"/>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对每个特征层的</a:t>
            </a:r>
            <a:r>
              <a:rPr lang="zh-CN" altLang="en-US" sz="2000" dirty="0">
                <a:solidFill>
                  <a:srgbClr val="FF0000"/>
                </a:solidFill>
                <a:latin typeface="思源宋体 CN" panose="02020400000000000000" pitchFamily="18" charset="-122"/>
                <a:ea typeface="思源宋体 CN" panose="02020400000000000000" pitchFamily="18" charset="-122"/>
              </a:rPr>
              <a:t>通道</a:t>
            </a:r>
            <a:r>
              <a:rPr lang="zh-CN" altLang="en-US" sz="2000" dirty="0">
                <a:latin typeface="思源宋体 CN" panose="02020400000000000000" pitchFamily="18" charset="-122"/>
                <a:ea typeface="思源宋体 CN" panose="02020400000000000000" pitchFamily="18" charset="-122"/>
              </a:rPr>
              <a:t>和</a:t>
            </a:r>
            <a:r>
              <a:rPr lang="zh-CN" altLang="en-US" sz="2000" dirty="0">
                <a:solidFill>
                  <a:srgbClr val="FF0000"/>
                </a:solidFill>
                <a:latin typeface="思源宋体 CN" panose="02020400000000000000" pitchFamily="18" charset="-122"/>
                <a:ea typeface="思源宋体 CN" panose="02020400000000000000" pitchFamily="18" charset="-122"/>
              </a:rPr>
              <a:t>空间维度</a:t>
            </a:r>
            <a:r>
              <a:rPr lang="zh-CN" altLang="en-US" sz="2000" dirty="0">
                <a:latin typeface="思源宋体 CN" panose="02020400000000000000" pitchFamily="18" charset="-122"/>
                <a:ea typeface="思源宋体 CN" panose="02020400000000000000" pitchFamily="18" charset="-122"/>
              </a:rPr>
              <a:t>进行加权</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20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强调重要的特征并抑制不重要的特征</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20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强调重要的通道和空间区域</a:t>
            </a:r>
          </a:p>
        </p:txBody>
      </p:sp>
      <p:pic>
        <p:nvPicPr>
          <p:cNvPr id="14" name="图片 13"/>
          <p:cNvPicPr>
            <a:picLocks noChangeAspect="1"/>
          </p:cNvPicPr>
          <p:nvPr/>
        </p:nvPicPr>
        <p:blipFill>
          <a:blip r:embed="rId5"/>
          <a:stretch>
            <a:fillRect/>
          </a:stretch>
        </p:blipFill>
        <p:spPr>
          <a:xfrm>
            <a:off x="377190" y="1698383"/>
            <a:ext cx="11475040" cy="287034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244"/>
    </mc:Choice>
    <mc:Fallback xmlns="">
      <p:transition spd="slow" advTm="222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17" grpId="0"/>
      <p:bldP spid="18" grpId="0" animBg="1"/>
      <p:bldP spid="9"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364740"/>
            <a:ext cx="12192000" cy="6065520"/>
            <a:chOff x="0" y="1883"/>
            <a:chExt cx="19200" cy="9552"/>
          </a:xfrm>
        </p:grpSpPr>
        <p:pic>
          <p:nvPicPr>
            <p:cNvPr id="4" name="图片 3" descr="wave_colorf_spect13"/>
            <p:cNvPicPr>
              <a:picLocks noChangeAspect="1"/>
            </p:cNvPicPr>
            <p:nvPr/>
          </p:nvPicPr>
          <p:blipFill>
            <a:blip r:embed="rId3"/>
            <a:stretch>
              <a:fillRect/>
            </a:stretch>
          </p:blipFill>
          <p:spPr>
            <a:xfrm>
              <a:off x="0" y="1883"/>
              <a:ext cx="19200" cy="9553"/>
            </a:xfrm>
            <a:prstGeom prst="rect">
              <a:avLst/>
            </a:prstGeom>
          </p:spPr>
        </p:pic>
        <p:sp>
          <p:nvSpPr>
            <p:cNvPr id="5" name="矩形 4"/>
            <p:cNvSpPr/>
            <p:nvPr/>
          </p:nvSpPr>
          <p:spPr>
            <a:xfrm>
              <a:off x="11906" y="5546"/>
              <a:ext cx="6023" cy="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p:cNvGrpSpPr/>
          <p:nvPr/>
        </p:nvGrpSpPr>
        <p:grpSpPr>
          <a:xfrm>
            <a:off x="11663680" y="2932430"/>
            <a:ext cx="95250" cy="962025"/>
            <a:chOff x="18243" y="5368"/>
            <a:chExt cx="150" cy="1515"/>
          </a:xfrm>
          <a:solidFill>
            <a:schemeClr val="bg1">
              <a:lumMod val="85000"/>
            </a:schemeClr>
          </a:solidFill>
        </p:grpSpPr>
        <p:sp>
          <p:nvSpPr>
            <p:cNvPr id="31" name="椭圆 30"/>
            <p:cNvSpPr/>
            <p:nvPr/>
          </p:nvSpPr>
          <p:spPr>
            <a:xfrm>
              <a:off x="18243" y="5368"/>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39" name="椭圆 38"/>
            <p:cNvSpPr/>
            <p:nvPr/>
          </p:nvSpPr>
          <p:spPr>
            <a:xfrm>
              <a:off x="18243" y="582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1" name="椭圆 40"/>
            <p:cNvSpPr/>
            <p:nvPr/>
          </p:nvSpPr>
          <p:spPr>
            <a:xfrm>
              <a:off x="18243" y="6278"/>
              <a:ext cx="151" cy="15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2" name="椭圆 41"/>
            <p:cNvSpPr/>
            <p:nvPr/>
          </p:nvSpPr>
          <p:spPr>
            <a:xfrm>
              <a:off x="18243" y="673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grpSp>
        <p:nvGrpSpPr>
          <p:cNvPr id="32" name="组合 31"/>
          <p:cNvGrpSpPr/>
          <p:nvPr/>
        </p:nvGrpSpPr>
        <p:grpSpPr>
          <a:xfrm>
            <a:off x="36988" y="3343674"/>
            <a:ext cx="2261869" cy="3698103"/>
            <a:chOff x="1487" y="2260"/>
            <a:chExt cx="2946" cy="4817"/>
          </a:xfrm>
        </p:grpSpPr>
        <p:sp>
          <p:nvSpPr>
            <p:cNvPr id="3" name="矩形: 圆角 63"/>
            <p:cNvSpPr/>
            <p:nvPr/>
          </p:nvSpPr>
          <p:spPr>
            <a:xfrm>
              <a:off x="1487" y="2260"/>
              <a:ext cx="2946" cy="4817"/>
            </a:xfrm>
            <a:prstGeom prst="roundRect">
              <a:avLst>
                <a:gd name="adj" fmla="val 8005"/>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椭圆 7"/>
            <p:cNvSpPr/>
            <p:nvPr/>
          </p:nvSpPr>
          <p:spPr>
            <a:xfrm>
              <a:off x="2188" y="2505"/>
              <a:ext cx="1545" cy="1545"/>
            </a:xfrm>
            <a:prstGeom prst="ellipse">
              <a:avLst/>
            </a:prstGeom>
            <a:solidFill>
              <a:srgbClr val="3FA4DE"/>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632" y="4243"/>
              <a:ext cx="2618" cy="521"/>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ea"/>
                  <a:sym typeface="+mn-lt"/>
                </a:rPr>
                <a:t>项目背景与意义</a:t>
              </a:r>
              <a:endParaRPr kumimoji="0" lang="zh-CN" altLang="zh-CN"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ea"/>
                <a:sym typeface="+mn-lt"/>
              </a:endParaRPr>
            </a:p>
          </p:txBody>
        </p:sp>
        <p:sp>
          <p:nvSpPr>
            <p:cNvPr id="18" name="矩形 1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538" y="4685"/>
              <a:ext cx="2845" cy="399"/>
            </a:xfrm>
            <a:prstGeom prst="rect">
              <a:avLst/>
            </a:prstGeom>
          </p:spPr>
          <p:txBody>
            <a:bodyPr wrap="square">
              <a:spAutoFit/>
            </a:bodyPr>
            <a:lstStyle/>
            <a:p>
              <a:pPr algn="ctr" defTabSz="685800">
                <a:lnSpc>
                  <a:spcPct val="150000"/>
                </a:lnSpc>
                <a:buClr>
                  <a:srgbClr val="E7E6E6">
                    <a:lumMod val="10000"/>
                  </a:srgbClr>
                </a:buClr>
                <a:defRPr/>
              </a:pPr>
              <a:endParaRPr kumimoji="0" lang="en-US" altLang="zh-CN" sz="1050" b="0" i="0" u="none" strike="noStrike" kern="1200" cap="none" spc="0" normalizeH="0" baseline="0" noProof="0" dirty="0">
                <a:ln>
                  <a:noFill/>
                </a:ln>
                <a:solidFill>
                  <a:schemeClr val="tx1">
                    <a:lumMod val="50000"/>
                    <a:lumOff val="50000"/>
                  </a:schemeClr>
                </a:solidFill>
                <a:effectLst/>
                <a:uLnTx/>
                <a:uFillTx/>
                <a:cs typeface="+mn-ea"/>
                <a:sym typeface="+mn-lt"/>
              </a:endParaRPr>
            </a:p>
          </p:txBody>
        </p:sp>
        <p:grpSp>
          <p:nvGrpSpPr>
            <p:cNvPr id="19" name="Group 41"/>
            <p:cNvGrpSpPr>
              <a:grpSpLocks noChangeAspect="1"/>
            </p:cNvGrpSpPr>
            <p:nvPr/>
          </p:nvGrpSpPr>
          <p:grpSpPr bwMode="auto">
            <a:xfrm>
              <a:off x="2438" y="2833"/>
              <a:ext cx="1044" cy="897"/>
              <a:chOff x="1927" y="800"/>
              <a:chExt cx="1904" cy="1636"/>
            </a:xfrm>
            <a:solidFill>
              <a:schemeClr val="bg1"/>
            </a:solidFill>
          </p:grpSpPr>
          <p:sp>
            <p:nvSpPr>
              <p:cNvPr id="21" name="Freeform 42"/>
              <p:cNvSpPr>
                <a:spLocks noEditPoints="1"/>
              </p:cNvSpPr>
              <p:nvPr/>
            </p:nvSpPr>
            <p:spPr bwMode="auto">
              <a:xfrm>
                <a:off x="2850" y="2019"/>
                <a:ext cx="683" cy="388"/>
              </a:xfrm>
              <a:custGeom>
                <a:avLst/>
                <a:gdLst>
                  <a:gd name="T0" fmla="*/ 624 w 683"/>
                  <a:gd name="T1" fmla="*/ 0 h 388"/>
                  <a:gd name="T2" fmla="*/ 683 w 683"/>
                  <a:gd name="T3" fmla="*/ 0 h 388"/>
                  <a:gd name="T4" fmla="*/ 683 w 683"/>
                  <a:gd name="T5" fmla="*/ 388 h 388"/>
                  <a:gd name="T6" fmla="*/ 624 w 683"/>
                  <a:gd name="T7" fmla="*/ 388 h 388"/>
                  <a:gd name="T8" fmla="*/ 624 w 683"/>
                  <a:gd name="T9" fmla="*/ 0 h 388"/>
                  <a:gd name="T10" fmla="*/ 0 w 683"/>
                  <a:gd name="T11" fmla="*/ 0 h 388"/>
                  <a:gd name="T12" fmla="*/ 60 w 683"/>
                  <a:gd name="T13" fmla="*/ 0 h 388"/>
                  <a:gd name="T14" fmla="*/ 60 w 683"/>
                  <a:gd name="T15" fmla="*/ 388 h 388"/>
                  <a:gd name="T16" fmla="*/ 0 w 683"/>
                  <a:gd name="T17" fmla="*/ 388 h 388"/>
                  <a:gd name="T18" fmla="*/ 0 w 683"/>
                  <a:gd name="T1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388">
                    <a:moveTo>
                      <a:pt x="624" y="0"/>
                    </a:moveTo>
                    <a:lnTo>
                      <a:pt x="683" y="0"/>
                    </a:lnTo>
                    <a:lnTo>
                      <a:pt x="683" y="388"/>
                    </a:lnTo>
                    <a:lnTo>
                      <a:pt x="624" y="388"/>
                    </a:lnTo>
                    <a:lnTo>
                      <a:pt x="624" y="0"/>
                    </a:lnTo>
                    <a:close/>
                    <a:moveTo>
                      <a:pt x="0" y="0"/>
                    </a:moveTo>
                    <a:lnTo>
                      <a:pt x="60" y="0"/>
                    </a:lnTo>
                    <a:lnTo>
                      <a:pt x="60" y="388"/>
                    </a:lnTo>
                    <a:lnTo>
                      <a:pt x="0" y="38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43"/>
              <p:cNvSpPr/>
              <p:nvPr/>
            </p:nvSpPr>
            <p:spPr bwMode="auto">
              <a:xfrm>
                <a:off x="2553" y="1014"/>
                <a:ext cx="1218" cy="1012"/>
              </a:xfrm>
              <a:custGeom>
                <a:avLst/>
                <a:gdLst>
                  <a:gd name="T0" fmla="*/ 1218 w 1218"/>
                  <a:gd name="T1" fmla="*/ 1012 h 1012"/>
                  <a:gd name="T2" fmla="*/ 0 w 1218"/>
                  <a:gd name="T3" fmla="*/ 1012 h 1012"/>
                  <a:gd name="T4" fmla="*/ 0 w 1218"/>
                  <a:gd name="T5" fmla="*/ 746 h 1012"/>
                  <a:gd name="T6" fmla="*/ 59 w 1218"/>
                  <a:gd name="T7" fmla="*/ 746 h 1012"/>
                  <a:gd name="T8" fmla="*/ 59 w 1218"/>
                  <a:gd name="T9" fmla="*/ 953 h 1012"/>
                  <a:gd name="T10" fmla="*/ 1159 w 1218"/>
                  <a:gd name="T11" fmla="*/ 953 h 1012"/>
                  <a:gd name="T12" fmla="*/ 1159 w 1218"/>
                  <a:gd name="T13" fmla="*/ 60 h 1012"/>
                  <a:gd name="T14" fmla="*/ 59 w 1218"/>
                  <a:gd name="T15" fmla="*/ 60 h 1012"/>
                  <a:gd name="T16" fmla="*/ 59 w 1218"/>
                  <a:gd name="T17" fmla="*/ 417 h 1012"/>
                  <a:gd name="T18" fmla="*/ 0 w 1218"/>
                  <a:gd name="T19" fmla="*/ 417 h 1012"/>
                  <a:gd name="T20" fmla="*/ 0 w 1218"/>
                  <a:gd name="T21" fmla="*/ 0 h 1012"/>
                  <a:gd name="T22" fmla="*/ 1218 w 1218"/>
                  <a:gd name="T23" fmla="*/ 0 h 1012"/>
                  <a:gd name="T24" fmla="*/ 1218 w 1218"/>
                  <a:gd name="T25" fmla="*/ 1012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8" h="1012">
                    <a:moveTo>
                      <a:pt x="1218" y="1012"/>
                    </a:moveTo>
                    <a:lnTo>
                      <a:pt x="0" y="1012"/>
                    </a:lnTo>
                    <a:lnTo>
                      <a:pt x="0" y="746"/>
                    </a:lnTo>
                    <a:lnTo>
                      <a:pt x="59" y="746"/>
                    </a:lnTo>
                    <a:lnTo>
                      <a:pt x="59" y="953"/>
                    </a:lnTo>
                    <a:lnTo>
                      <a:pt x="1159" y="953"/>
                    </a:lnTo>
                    <a:lnTo>
                      <a:pt x="1159" y="60"/>
                    </a:lnTo>
                    <a:lnTo>
                      <a:pt x="59" y="60"/>
                    </a:lnTo>
                    <a:lnTo>
                      <a:pt x="59" y="417"/>
                    </a:lnTo>
                    <a:lnTo>
                      <a:pt x="0" y="417"/>
                    </a:lnTo>
                    <a:lnTo>
                      <a:pt x="0" y="0"/>
                    </a:lnTo>
                    <a:lnTo>
                      <a:pt x="1218" y="0"/>
                    </a:lnTo>
                    <a:lnTo>
                      <a:pt x="1218" y="10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44"/>
              <p:cNvSpPr>
                <a:spLocks noEditPoints="1"/>
              </p:cNvSpPr>
              <p:nvPr/>
            </p:nvSpPr>
            <p:spPr bwMode="auto">
              <a:xfrm>
                <a:off x="2103" y="995"/>
                <a:ext cx="331" cy="393"/>
              </a:xfrm>
              <a:custGeom>
                <a:avLst/>
                <a:gdLst>
                  <a:gd name="T0" fmla="*/ 70 w 139"/>
                  <a:gd name="T1" fmla="*/ 165 h 165"/>
                  <a:gd name="T2" fmla="*/ 20 w 139"/>
                  <a:gd name="T3" fmla="*/ 143 h 165"/>
                  <a:gd name="T4" fmla="*/ 1 w 139"/>
                  <a:gd name="T5" fmla="*/ 93 h 165"/>
                  <a:gd name="T6" fmla="*/ 1 w 139"/>
                  <a:gd name="T7" fmla="*/ 74 h 165"/>
                  <a:gd name="T8" fmla="*/ 35 w 139"/>
                  <a:gd name="T9" fmla="*/ 13 h 165"/>
                  <a:gd name="T10" fmla="*/ 105 w 139"/>
                  <a:gd name="T11" fmla="*/ 13 h 165"/>
                  <a:gd name="T12" fmla="*/ 139 w 139"/>
                  <a:gd name="T13" fmla="*/ 74 h 165"/>
                  <a:gd name="T14" fmla="*/ 139 w 139"/>
                  <a:gd name="T15" fmla="*/ 93 h 165"/>
                  <a:gd name="T16" fmla="*/ 119 w 139"/>
                  <a:gd name="T17" fmla="*/ 144 h 165"/>
                  <a:gd name="T18" fmla="*/ 70 w 139"/>
                  <a:gd name="T19" fmla="*/ 165 h 165"/>
                  <a:gd name="T20" fmla="*/ 70 w 139"/>
                  <a:gd name="T21" fmla="*/ 27 h 165"/>
                  <a:gd name="T22" fmla="*/ 38 w 139"/>
                  <a:gd name="T23" fmla="*/ 41 h 165"/>
                  <a:gd name="T24" fmla="*/ 26 w 139"/>
                  <a:gd name="T25" fmla="*/ 74 h 165"/>
                  <a:gd name="T26" fmla="*/ 26 w 139"/>
                  <a:gd name="T27" fmla="*/ 93 h 165"/>
                  <a:gd name="T28" fmla="*/ 38 w 139"/>
                  <a:gd name="T29" fmla="*/ 126 h 165"/>
                  <a:gd name="T30" fmla="*/ 70 w 139"/>
                  <a:gd name="T31" fmla="*/ 140 h 165"/>
                  <a:gd name="T32" fmla="*/ 101 w 139"/>
                  <a:gd name="T33" fmla="*/ 126 h 165"/>
                  <a:gd name="T34" fmla="*/ 114 w 139"/>
                  <a:gd name="T35" fmla="*/ 93 h 165"/>
                  <a:gd name="T36" fmla="*/ 114 w 139"/>
                  <a:gd name="T37" fmla="*/ 74 h 165"/>
                  <a:gd name="T38" fmla="*/ 101 w 139"/>
                  <a:gd name="T39" fmla="*/ 41 h 165"/>
                  <a:gd name="T40" fmla="*/ 70 w 139"/>
                  <a:gd name="T4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65">
                    <a:moveTo>
                      <a:pt x="70" y="165"/>
                    </a:moveTo>
                    <a:cubicBezTo>
                      <a:pt x="51" y="165"/>
                      <a:pt x="33" y="157"/>
                      <a:pt x="20" y="143"/>
                    </a:cubicBezTo>
                    <a:cubicBezTo>
                      <a:pt x="8" y="130"/>
                      <a:pt x="1" y="112"/>
                      <a:pt x="1" y="93"/>
                    </a:cubicBezTo>
                    <a:cubicBezTo>
                      <a:pt x="1" y="74"/>
                      <a:pt x="1" y="74"/>
                      <a:pt x="1" y="74"/>
                    </a:cubicBezTo>
                    <a:cubicBezTo>
                      <a:pt x="0" y="49"/>
                      <a:pt x="13" y="25"/>
                      <a:pt x="35" y="13"/>
                    </a:cubicBezTo>
                    <a:cubicBezTo>
                      <a:pt x="56" y="0"/>
                      <a:pt x="83" y="0"/>
                      <a:pt x="105" y="13"/>
                    </a:cubicBezTo>
                    <a:cubicBezTo>
                      <a:pt x="126" y="25"/>
                      <a:pt x="139" y="49"/>
                      <a:pt x="139" y="74"/>
                    </a:cubicBezTo>
                    <a:cubicBezTo>
                      <a:pt x="139" y="93"/>
                      <a:pt x="139" y="93"/>
                      <a:pt x="139" y="93"/>
                    </a:cubicBezTo>
                    <a:cubicBezTo>
                      <a:pt x="139" y="112"/>
                      <a:pt x="132" y="130"/>
                      <a:pt x="119" y="144"/>
                    </a:cubicBezTo>
                    <a:cubicBezTo>
                      <a:pt x="106" y="157"/>
                      <a:pt x="88" y="165"/>
                      <a:pt x="70" y="165"/>
                    </a:cubicBezTo>
                    <a:close/>
                    <a:moveTo>
                      <a:pt x="70" y="27"/>
                    </a:moveTo>
                    <a:cubicBezTo>
                      <a:pt x="58" y="28"/>
                      <a:pt x="46" y="33"/>
                      <a:pt x="38" y="41"/>
                    </a:cubicBezTo>
                    <a:cubicBezTo>
                      <a:pt x="30" y="50"/>
                      <a:pt x="26" y="62"/>
                      <a:pt x="26" y="74"/>
                    </a:cubicBezTo>
                    <a:cubicBezTo>
                      <a:pt x="26" y="93"/>
                      <a:pt x="26" y="93"/>
                      <a:pt x="26" y="93"/>
                    </a:cubicBezTo>
                    <a:cubicBezTo>
                      <a:pt x="26" y="105"/>
                      <a:pt x="30" y="117"/>
                      <a:pt x="38" y="126"/>
                    </a:cubicBezTo>
                    <a:cubicBezTo>
                      <a:pt x="46" y="134"/>
                      <a:pt x="58" y="139"/>
                      <a:pt x="70" y="140"/>
                    </a:cubicBezTo>
                    <a:cubicBezTo>
                      <a:pt x="82" y="139"/>
                      <a:pt x="93" y="134"/>
                      <a:pt x="101" y="126"/>
                    </a:cubicBezTo>
                    <a:cubicBezTo>
                      <a:pt x="110" y="117"/>
                      <a:pt x="114" y="105"/>
                      <a:pt x="114" y="93"/>
                    </a:cubicBezTo>
                    <a:cubicBezTo>
                      <a:pt x="114" y="74"/>
                      <a:pt x="114" y="74"/>
                      <a:pt x="114" y="74"/>
                    </a:cubicBezTo>
                    <a:cubicBezTo>
                      <a:pt x="114" y="62"/>
                      <a:pt x="110" y="50"/>
                      <a:pt x="101" y="41"/>
                    </a:cubicBezTo>
                    <a:cubicBezTo>
                      <a:pt x="93" y="33"/>
                      <a:pt x="82" y="28"/>
                      <a:pt x="7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45"/>
              <p:cNvSpPr/>
              <p:nvPr/>
            </p:nvSpPr>
            <p:spPr bwMode="auto">
              <a:xfrm>
                <a:off x="1958" y="1455"/>
                <a:ext cx="921" cy="564"/>
              </a:xfrm>
              <a:custGeom>
                <a:avLst/>
                <a:gdLst>
                  <a:gd name="T0" fmla="*/ 387 w 387"/>
                  <a:gd name="T1" fmla="*/ 0 h 237"/>
                  <a:gd name="T2" fmla="*/ 100 w 387"/>
                  <a:gd name="T3" fmla="*/ 0 h 237"/>
                  <a:gd name="T4" fmla="*/ 0 w 387"/>
                  <a:gd name="T5" fmla="*/ 75 h 237"/>
                  <a:gd name="T6" fmla="*/ 0 w 387"/>
                  <a:gd name="T7" fmla="*/ 187 h 237"/>
                  <a:gd name="T8" fmla="*/ 50 w 387"/>
                  <a:gd name="T9" fmla="*/ 237 h 237"/>
                  <a:gd name="T10" fmla="*/ 212 w 387"/>
                  <a:gd name="T11" fmla="*/ 237 h 237"/>
                  <a:gd name="T12" fmla="*/ 212 w 387"/>
                  <a:gd name="T13" fmla="*/ 62 h 237"/>
                  <a:gd name="T14" fmla="*/ 325 w 387"/>
                  <a:gd name="T15" fmla="*/ 62 h 237"/>
                  <a:gd name="T16" fmla="*/ 387 w 38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37">
                    <a:moveTo>
                      <a:pt x="387" y="0"/>
                    </a:moveTo>
                    <a:cubicBezTo>
                      <a:pt x="100" y="0"/>
                      <a:pt x="100" y="0"/>
                      <a:pt x="100" y="0"/>
                    </a:cubicBezTo>
                    <a:cubicBezTo>
                      <a:pt x="40" y="0"/>
                      <a:pt x="0" y="19"/>
                      <a:pt x="0" y="75"/>
                    </a:cubicBezTo>
                    <a:cubicBezTo>
                      <a:pt x="0" y="187"/>
                      <a:pt x="0" y="187"/>
                      <a:pt x="0" y="187"/>
                    </a:cubicBezTo>
                    <a:cubicBezTo>
                      <a:pt x="0" y="215"/>
                      <a:pt x="22" y="237"/>
                      <a:pt x="50" y="237"/>
                    </a:cubicBezTo>
                    <a:cubicBezTo>
                      <a:pt x="212" y="237"/>
                      <a:pt x="212" y="237"/>
                      <a:pt x="212" y="237"/>
                    </a:cubicBezTo>
                    <a:cubicBezTo>
                      <a:pt x="212" y="62"/>
                      <a:pt x="212" y="62"/>
                      <a:pt x="212" y="62"/>
                    </a:cubicBezTo>
                    <a:cubicBezTo>
                      <a:pt x="325" y="62"/>
                      <a:pt x="325" y="62"/>
                      <a:pt x="325" y="62"/>
                    </a:cubicBezTo>
                    <a:cubicBezTo>
                      <a:pt x="362" y="62"/>
                      <a:pt x="387" y="27"/>
                      <a:pt x="387" y="0"/>
                    </a:cubicBezTo>
                    <a:close/>
                  </a:path>
                </a:pathLst>
              </a:custGeom>
              <a:solidFill>
                <a:srgbClr val="3FA4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46"/>
              <p:cNvSpPr>
                <a:spLocks noEditPoints="1"/>
              </p:cNvSpPr>
              <p:nvPr/>
            </p:nvSpPr>
            <p:spPr bwMode="auto">
              <a:xfrm>
                <a:off x="1927" y="1424"/>
                <a:ext cx="980" cy="626"/>
              </a:xfrm>
              <a:custGeom>
                <a:avLst/>
                <a:gdLst>
                  <a:gd name="T0" fmla="*/ 238 w 412"/>
                  <a:gd name="T1" fmla="*/ 263 h 263"/>
                  <a:gd name="T2" fmla="*/ 63 w 412"/>
                  <a:gd name="T3" fmla="*/ 263 h 263"/>
                  <a:gd name="T4" fmla="*/ 0 w 412"/>
                  <a:gd name="T5" fmla="*/ 200 h 263"/>
                  <a:gd name="T6" fmla="*/ 0 w 412"/>
                  <a:gd name="T7" fmla="*/ 88 h 263"/>
                  <a:gd name="T8" fmla="*/ 113 w 412"/>
                  <a:gd name="T9" fmla="*/ 0 h 263"/>
                  <a:gd name="T10" fmla="*/ 412 w 412"/>
                  <a:gd name="T11" fmla="*/ 0 h 263"/>
                  <a:gd name="T12" fmla="*/ 412 w 412"/>
                  <a:gd name="T13" fmla="*/ 13 h 263"/>
                  <a:gd name="T14" fmla="*/ 337 w 412"/>
                  <a:gd name="T15" fmla="*/ 88 h 263"/>
                  <a:gd name="T16" fmla="*/ 238 w 412"/>
                  <a:gd name="T17" fmla="*/ 88 h 263"/>
                  <a:gd name="T18" fmla="*/ 238 w 412"/>
                  <a:gd name="T19" fmla="*/ 263 h 263"/>
                  <a:gd name="T20" fmla="*/ 112 w 412"/>
                  <a:gd name="T21" fmla="*/ 25 h 263"/>
                  <a:gd name="T22" fmla="*/ 25 w 412"/>
                  <a:gd name="T23" fmla="*/ 88 h 263"/>
                  <a:gd name="T24" fmla="*/ 25 w 412"/>
                  <a:gd name="T25" fmla="*/ 200 h 263"/>
                  <a:gd name="T26" fmla="*/ 62 w 412"/>
                  <a:gd name="T27" fmla="*/ 238 h 263"/>
                  <a:gd name="T28" fmla="*/ 212 w 412"/>
                  <a:gd name="T29" fmla="*/ 238 h 263"/>
                  <a:gd name="T30" fmla="*/ 212 w 412"/>
                  <a:gd name="T31" fmla="*/ 63 h 263"/>
                  <a:gd name="T32" fmla="*/ 337 w 412"/>
                  <a:gd name="T33" fmla="*/ 63 h 263"/>
                  <a:gd name="T34" fmla="*/ 385 w 412"/>
                  <a:gd name="T35" fmla="*/ 25 h 263"/>
                  <a:gd name="T36" fmla="*/ 112 w 412"/>
                  <a:gd name="T37" fmla="*/ 2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263">
                    <a:moveTo>
                      <a:pt x="238" y="263"/>
                    </a:moveTo>
                    <a:cubicBezTo>
                      <a:pt x="63" y="263"/>
                      <a:pt x="63" y="263"/>
                      <a:pt x="63" y="263"/>
                    </a:cubicBezTo>
                    <a:cubicBezTo>
                      <a:pt x="28" y="262"/>
                      <a:pt x="0" y="234"/>
                      <a:pt x="0" y="200"/>
                    </a:cubicBezTo>
                    <a:cubicBezTo>
                      <a:pt x="0" y="88"/>
                      <a:pt x="0" y="88"/>
                      <a:pt x="0" y="88"/>
                    </a:cubicBezTo>
                    <a:cubicBezTo>
                      <a:pt x="0" y="29"/>
                      <a:pt x="38" y="0"/>
                      <a:pt x="113" y="0"/>
                    </a:cubicBezTo>
                    <a:cubicBezTo>
                      <a:pt x="412" y="0"/>
                      <a:pt x="412" y="0"/>
                      <a:pt x="412" y="0"/>
                    </a:cubicBezTo>
                    <a:cubicBezTo>
                      <a:pt x="412" y="13"/>
                      <a:pt x="412" y="13"/>
                      <a:pt x="412" y="13"/>
                    </a:cubicBezTo>
                    <a:cubicBezTo>
                      <a:pt x="412" y="48"/>
                      <a:pt x="382" y="88"/>
                      <a:pt x="337" y="88"/>
                    </a:cubicBezTo>
                    <a:cubicBezTo>
                      <a:pt x="238" y="88"/>
                      <a:pt x="238" y="88"/>
                      <a:pt x="238" y="88"/>
                    </a:cubicBezTo>
                    <a:lnTo>
                      <a:pt x="238" y="263"/>
                    </a:lnTo>
                    <a:close/>
                    <a:moveTo>
                      <a:pt x="112" y="25"/>
                    </a:moveTo>
                    <a:cubicBezTo>
                      <a:pt x="35" y="25"/>
                      <a:pt x="25" y="59"/>
                      <a:pt x="25" y="88"/>
                    </a:cubicBezTo>
                    <a:cubicBezTo>
                      <a:pt x="25" y="200"/>
                      <a:pt x="25" y="200"/>
                      <a:pt x="25" y="200"/>
                    </a:cubicBezTo>
                    <a:cubicBezTo>
                      <a:pt x="25" y="221"/>
                      <a:pt x="42" y="237"/>
                      <a:pt x="62" y="238"/>
                    </a:cubicBezTo>
                    <a:cubicBezTo>
                      <a:pt x="212" y="238"/>
                      <a:pt x="212" y="238"/>
                      <a:pt x="212" y="238"/>
                    </a:cubicBezTo>
                    <a:cubicBezTo>
                      <a:pt x="212" y="63"/>
                      <a:pt x="212" y="63"/>
                      <a:pt x="212" y="63"/>
                    </a:cubicBezTo>
                    <a:cubicBezTo>
                      <a:pt x="337" y="63"/>
                      <a:pt x="337" y="63"/>
                      <a:pt x="337" y="63"/>
                    </a:cubicBezTo>
                    <a:cubicBezTo>
                      <a:pt x="360" y="62"/>
                      <a:pt x="379" y="47"/>
                      <a:pt x="385" y="25"/>
                    </a:cubicBezTo>
                    <a:lnTo>
                      <a:pt x="11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Rectangle 47"/>
              <p:cNvSpPr>
                <a:spLocks noChangeArrowheads="1"/>
              </p:cNvSpPr>
              <p:nvPr/>
            </p:nvSpPr>
            <p:spPr bwMode="auto">
              <a:xfrm>
                <a:off x="2105" y="1633"/>
                <a:ext cx="357" cy="803"/>
              </a:xfrm>
              <a:prstGeom prst="rect">
                <a:avLst/>
              </a:prstGeom>
              <a:solidFill>
                <a:srgbClr val="3FA4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48"/>
              <p:cNvSpPr>
                <a:spLocks noEditPoints="1"/>
              </p:cNvSpPr>
              <p:nvPr/>
            </p:nvSpPr>
            <p:spPr bwMode="auto">
              <a:xfrm>
                <a:off x="2072" y="1177"/>
                <a:ext cx="1544" cy="1250"/>
              </a:xfrm>
              <a:custGeom>
                <a:avLst/>
                <a:gdLst>
                  <a:gd name="T0" fmla="*/ 357 w 1544"/>
                  <a:gd name="T1" fmla="*/ 447 h 1250"/>
                  <a:gd name="T2" fmla="*/ 416 w 1544"/>
                  <a:gd name="T3" fmla="*/ 447 h 1250"/>
                  <a:gd name="T4" fmla="*/ 416 w 1544"/>
                  <a:gd name="T5" fmla="*/ 1250 h 1250"/>
                  <a:gd name="T6" fmla="*/ 357 w 1544"/>
                  <a:gd name="T7" fmla="*/ 1250 h 1250"/>
                  <a:gd name="T8" fmla="*/ 357 w 1544"/>
                  <a:gd name="T9" fmla="*/ 447 h 1250"/>
                  <a:gd name="T10" fmla="*/ 178 w 1544"/>
                  <a:gd name="T11" fmla="*/ 773 h 1250"/>
                  <a:gd name="T12" fmla="*/ 238 w 1544"/>
                  <a:gd name="T13" fmla="*/ 773 h 1250"/>
                  <a:gd name="T14" fmla="*/ 238 w 1544"/>
                  <a:gd name="T15" fmla="*/ 1250 h 1250"/>
                  <a:gd name="T16" fmla="*/ 178 w 1544"/>
                  <a:gd name="T17" fmla="*/ 1250 h 1250"/>
                  <a:gd name="T18" fmla="*/ 178 w 1544"/>
                  <a:gd name="T19" fmla="*/ 773 h 1250"/>
                  <a:gd name="T20" fmla="*/ 0 w 1544"/>
                  <a:gd name="T21" fmla="*/ 447 h 1250"/>
                  <a:gd name="T22" fmla="*/ 59 w 1544"/>
                  <a:gd name="T23" fmla="*/ 447 h 1250"/>
                  <a:gd name="T24" fmla="*/ 59 w 1544"/>
                  <a:gd name="T25" fmla="*/ 1250 h 1250"/>
                  <a:gd name="T26" fmla="*/ 0 w 1544"/>
                  <a:gd name="T27" fmla="*/ 1250 h 1250"/>
                  <a:gd name="T28" fmla="*/ 0 w 1544"/>
                  <a:gd name="T29" fmla="*/ 447 h 1250"/>
                  <a:gd name="T30" fmla="*/ 847 w 1544"/>
                  <a:gd name="T31" fmla="*/ 626 h 1250"/>
                  <a:gd name="T32" fmla="*/ 623 w 1544"/>
                  <a:gd name="T33" fmla="*/ 626 h 1250"/>
                  <a:gd name="T34" fmla="*/ 623 w 1544"/>
                  <a:gd name="T35" fmla="*/ 566 h 1250"/>
                  <a:gd name="T36" fmla="*/ 816 w 1544"/>
                  <a:gd name="T37" fmla="*/ 566 h 1250"/>
                  <a:gd name="T38" fmla="*/ 907 w 1544"/>
                  <a:gd name="T39" fmla="*/ 447 h 1250"/>
                  <a:gd name="T40" fmla="*/ 1083 w 1544"/>
                  <a:gd name="T41" fmla="*/ 447 h 1250"/>
                  <a:gd name="T42" fmla="*/ 1261 w 1544"/>
                  <a:gd name="T43" fmla="*/ 150 h 1250"/>
                  <a:gd name="T44" fmla="*/ 1380 w 1544"/>
                  <a:gd name="T45" fmla="*/ 150 h 1250"/>
                  <a:gd name="T46" fmla="*/ 1468 w 1544"/>
                  <a:gd name="T47" fmla="*/ 0 h 1250"/>
                  <a:gd name="T48" fmla="*/ 1544 w 1544"/>
                  <a:gd name="T49" fmla="*/ 0 h 1250"/>
                  <a:gd name="T50" fmla="*/ 1544 w 1544"/>
                  <a:gd name="T51" fmla="*/ 59 h 1250"/>
                  <a:gd name="T52" fmla="*/ 1504 w 1544"/>
                  <a:gd name="T53" fmla="*/ 59 h 1250"/>
                  <a:gd name="T54" fmla="*/ 1413 w 1544"/>
                  <a:gd name="T55" fmla="*/ 209 h 1250"/>
                  <a:gd name="T56" fmla="*/ 1294 w 1544"/>
                  <a:gd name="T57" fmla="*/ 209 h 1250"/>
                  <a:gd name="T58" fmla="*/ 1116 w 1544"/>
                  <a:gd name="T59" fmla="*/ 507 h 1250"/>
                  <a:gd name="T60" fmla="*/ 935 w 1544"/>
                  <a:gd name="T61" fmla="*/ 507 h 1250"/>
                  <a:gd name="T62" fmla="*/ 847 w 1544"/>
                  <a:gd name="T63" fmla="*/ 626 h 1250"/>
                  <a:gd name="T64" fmla="*/ 714 w 1544"/>
                  <a:gd name="T65" fmla="*/ 1190 h 1250"/>
                  <a:gd name="T66" fmla="*/ 892 w 1544"/>
                  <a:gd name="T67" fmla="*/ 1190 h 1250"/>
                  <a:gd name="T68" fmla="*/ 892 w 1544"/>
                  <a:gd name="T69" fmla="*/ 1250 h 1250"/>
                  <a:gd name="T70" fmla="*/ 714 w 1544"/>
                  <a:gd name="T71" fmla="*/ 1250 h 1250"/>
                  <a:gd name="T72" fmla="*/ 714 w 1544"/>
                  <a:gd name="T73" fmla="*/ 1190 h 1250"/>
                  <a:gd name="T74" fmla="*/ 1337 w 1544"/>
                  <a:gd name="T75" fmla="*/ 1190 h 1250"/>
                  <a:gd name="T76" fmla="*/ 1516 w 1544"/>
                  <a:gd name="T77" fmla="*/ 1190 h 1250"/>
                  <a:gd name="T78" fmla="*/ 1516 w 1544"/>
                  <a:gd name="T79" fmla="*/ 1250 h 1250"/>
                  <a:gd name="T80" fmla="*/ 1337 w 1544"/>
                  <a:gd name="T81" fmla="*/ 1250 h 1250"/>
                  <a:gd name="T82" fmla="*/ 1337 w 1544"/>
                  <a:gd name="T83" fmla="*/ 119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4" h="1250">
                    <a:moveTo>
                      <a:pt x="357" y="447"/>
                    </a:moveTo>
                    <a:lnTo>
                      <a:pt x="416" y="447"/>
                    </a:lnTo>
                    <a:lnTo>
                      <a:pt x="416" y="1250"/>
                    </a:lnTo>
                    <a:lnTo>
                      <a:pt x="357" y="1250"/>
                    </a:lnTo>
                    <a:lnTo>
                      <a:pt x="357" y="447"/>
                    </a:lnTo>
                    <a:close/>
                    <a:moveTo>
                      <a:pt x="178" y="773"/>
                    </a:moveTo>
                    <a:lnTo>
                      <a:pt x="238" y="773"/>
                    </a:lnTo>
                    <a:lnTo>
                      <a:pt x="238" y="1250"/>
                    </a:lnTo>
                    <a:lnTo>
                      <a:pt x="178" y="1250"/>
                    </a:lnTo>
                    <a:lnTo>
                      <a:pt x="178" y="773"/>
                    </a:lnTo>
                    <a:close/>
                    <a:moveTo>
                      <a:pt x="0" y="447"/>
                    </a:moveTo>
                    <a:lnTo>
                      <a:pt x="59" y="447"/>
                    </a:lnTo>
                    <a:lnTo>
                      <a:pt x="59" y="1250"/>
                    </a:lnTo>
                    <a:lnTo>
                      <a:pt x="0" y="1250"/>
                    </a:lnTo>
                    <a:lnTo>
                      <a:pt x="0" y="447"/>
                    </a:lnTo>
                    <a:close/>
                    <a:moveTo>
                      <a:pt x="847" y="626"/>
                    </a:moveTo>
                    <a:lnTo>
                      <a:pt x="623" y="626"/>
                    </a:lnTo>
                    <a:lnTo>
                      <a:pt x="623" y="566"/>
                    </a:lnTo>
                    <a:lnTo>
                      <a:pt x="816" y="566"/>
                    </a:lnTo>
                    <a:lnTo>
                      <a:pt x="907" y="447"/>
                    </a:lnTo>
                    <a:lnTo>
                      <a:pt x="1083" y="447"/>
                    </a:lnTo>
                    <a:lnTo>
                      <a:pt x="1261" y="150"/>
                    </a:lnTo>
                    <a:lnTo>
                      <a:pt x="1380" y="150"/>
                    </a:lnTo>
                    <a:lnTo>
                      <a:pt x="1468" y="0"/>
                    </a:lnTo>
                    <a:lnTo>
                      <a:pt x="1544" y="0"/>
                    </a:lnTo>
                    <a:lnTo>
                      <a:pt x="1544" y="59"/>
                    </a:lnTo>
                    <a:lnTo>
                      <a:pt x="1504" y="59"/>
                    </a:lnTo>
                    <a:lnTo>
                      <a:pt x="1413" y="209"/>
                    </a:lnTo>
                    <a:lnTo>
                      <a:pt x="1294" y="209"/>
                    </a:lnTo>
                    <a:lnTo>
                      <a:pt x="1116" y="507"/>
                    </a:lnTo>
                    <a:lnTo>
                      <a:pt x="935" y="507"/>
                    </a:lnTo>
                    <a:lnTo>
                      <a:pt x="847" y="626"/>
                    </a:lnTo>
                    <a:close/>
                    <a:moveTo>
                      <a:pt x="714" y="1190"/>
                    </a:moveTo>
                    <a:lnTo>
                      <a:pt x="892" y="1190"/>
                    </a:lnTo>
                    <a:lnTo>
                      <a:pt x="892" y="1250"/>
                    </a:lnTo>
                    <a:lnTo>
                      <a:pt x="714" y="1250"/>
                    </a:lnTo>
                    <a:lnTo>
                      <a:pt x="714" y="1190"/>
                    </a:lnTo>
                    <a:close/>
                    <a:moveTo>
                      <a:pt x="1337" y="1190"/>
                    </a:moveTo>
                    <a:lnTo>
                      <a:pt x="1516" y="1190"/>
                    </a:lnTo>
                    <a:lnTo>
                      <a:pt x="1516" y="1250"/>
                    </a:lnTo>
                    <a:lnTo>
                      <a:pt x="1337" y="1250"/>
                    </a:lnTo>
                    <a:lnTo>
                      <a:pt x="1337" y="1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49"/>
              <p:cNvSpPr>
                <a:spLocks noEditPoints="1"/>
              </p:cNvSpPr>
              <p:nvPr/>
            </p:nvSpPr>
            <p:spPr bwMode="auto">
              <a:xfrm>
                <a:off x="2493" y="800"/>
                <a:ext cx="1338" cy="266"/>
              </a:xfrm>
              <a:custGeom>
                <a:avLst/>
                <a:gdLst>
                  <a:gd name="T0" fmla="*/ 1338 w 1338"/>
                  <a:gd name="T1" fmla="*/ 266 h 266"/>
                  <a:gd name="T2" fmla="*/ 0 w 1338"/>
                  <a:gd name="T3" fmla="*/ 266 h 266"/>
                  <a:gd name="T4" fmla="*/ 0 w 1338"/>
                  <a:gd name="T5" fmla="*/ 0 h 266"/>
                  <a:gd name="T6" fmla="*/ 1338 w 1338"/>
                  <a:gd name="T7" fmla="*/ 0 h 266"/>
                  <a:gd name="T8" fmla="*/ 1338 w 1338"/>
                  <a:gd name="T9" fmla="*/ 266 h 266"/>
                  <a:gd name="T10" fmla="*/ 60 w 1338"/>
                  <a:gd name="T11" fmla="*/ 207 h 266"/>
                  <a:gd name="T12" fmla="*/ 1278 w 1338"/>
                  <a:gd name="T13" fmla="*/ 207 h 266"/>
                  <a:gd name="T14" fmla="*/ 1278 w 1338"/>
                  <a:gd name="T15" fmla="*/ 59 h 266"/>
                  <a:gd name="T16" fmla="*/ 60 w 1338"/>
                  <a:gd name="T17" fmla="*/ 59 h 266"/>
                  <a:gd name="T18" fmla="*/ 60 w 1338"/>
                  <a:gd name="T19" fmla="*/ 20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266">
                    <a:moveTo>
                      <a:pt x="1338" y="266"/>
                    </a:moveTo>
                    <a:lnTo>
                      <a:pt x="0" y="266"/>
                    </a:lnTo>
                    <a:lnTo>
                      <a:pt x="0" y="0"/>
                    </a:lnTo>
                    <a:lnTo>
                      <a:pt x="1338" y="0"/>
                    </a:lnTo>
                    <a:lnTo>
                      <a:pt x="1338" y="266"/>
                    </a:lnTo>
                    <a:close/>
                    <a:moveTo>
                      <a:pt x="60" y="207"/>
                    </a:moveTo>
                    <a:lnTo>
                      <a:pt x="1278" y="207"/>
                    </a:lnTo>
                    <a:lnTo>
                      <a:pt x="1278" y="59"/>
                    </a:lnTo>
                    <a:lnTo>
                      <a:pt x="60" y="59"/>
                    </a:lnTo>
                    <a:lnTo>
                      <a:pt x="60"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81" name="文本框 80"/>
          <p:cNvSpPr txBox="1"/>
          <p:nvPr/>
        </p:nvSpPr>
        <p:spPr>
          <a:xfrm>
            <a:off x="4897120" y="1442608"/>
            <a:ext cx="2037336" cy="276999"/>
          </a:xfrm>
          <a:prstGeom prst="rect">
            <a:avLst/>
          </a:prstGeom>
          <a:noFill/>
          <a:ln>
            <a:noFill/>
          </a:ln>
        </p:spPr>
        <p:txBody>
          <a:bodyPr wrap="square" rtlCol="0">
            <a:spAutoFit/>
          </a:bodyPr>
          <a:lstStyle>
            <a:defPPr>
              <a:defRPr lang="zh-CN"/>
            </a:defPPr>
            <a:lvl1pPr algn="dist">
              <a:defRPr sz="1200">
                <a:ln w="38100">
                  <a:noFill/>
                </a:ln>
                <a:solidFill>
                  <a:schemeClr val="bg1"/>
                </a:solidFill>
                <a:latin typeface="+mj-ea"/>
                <a:ea typeface="+mj-ea"/>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en-US" altLang="zh-CN">
                <a:solidFill>
                  <a:schemeClr val="tx1">
                    <a:lumMod val="75000"/>
                    <a:lumOff val="25000"/>
                  </a:schemeClr>
                </a:solidFill>
                <a:latin typeface="+mn-lt"/>
                <a:ea typeface="+mn-ea"/>
                <a:cs typeface="+mn-ea"/>
                <a:sym typeface="+mn-lt"/>
              </a:rPr>
              <a:t>CONTENTS</a:t>
            </a:r>
          </a:p>
        </p:txBody>
      </p:sp>
      <p:sp>
        <p:nvSpPr>
          <p:cNvPr id="82" name="文本框 81"/>
          <p:cNvSpPr txBox="1"/>
          <p:nvPr/>
        </p:nvSpPr>
        <p:spPr>
          <a:xfrm>
            <a:off x="4570095" y="539836"/>
            <a:ext cx="2691385"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w="19050">
                  <a:noFill/>
                </a:ln>
                <a:solidFill>
                  <a:schemeClr val="tx1">
                    <a:lumMod val="75000"/>
                    <a:lumOff val="25000"/>
                  </a:schemeClr>
                </a:solidFill>
                <a:effectLst/>
                <a:uLnTx/>
                <a:uFillTx/>
                <a:cs typeface="+mn-ea"/>
                <a:sym typeface="+mn-lt"/>
              </a:rPr>
              <a:t>目   录</a:t>
            </a:r>
          </a:p>
        </p:txBody>
      </p:sp>
      <p:grpSp>
        <p:nvGrpSpPr>
          <p:cNvPr id="136" name="组合 135"/>
          <p:cNvGrpSpPr/>
          <p:nvPr/>
        </p:nvGrpSpPr>
        <p:grpSpPr>
          <a:xfrm>
            <a:off x="2503150" y="2218916"/>
            <a:ext cx="2261869" cy="3698103"/>
            <a:chOff x="1487" y="2260"/>
            <a:chExt cx="2946" cy="4817"/>
          </a:xfrm>
        </p:grpSpPr>
        <p:sp>
          <p:nvSpPr>
            <p:cNvPr id="137" name="矩形: 圆角 63"/>
            <p:cNvSpPr/>
            <p:nvPr/>
          </p:nvSpPr>
          <p:spPr>
            <a:xfrm>
              <a:off x="1487" y="2260"/>
              <a:ext cx="2946" cy="4817"/>
            </a:xfrm>
            <a:prstGeom prst="roundRect">
              <a:avLst>
                <a:gd name="adj" fmla="val 8005"/>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38" name="椭圆 137"/>
            <p:cNvSpPr/>
            <p:nvPr/>
          </p:nvSpPr>
          <p:spPr>
            <a:xfrm>
              <a:off x="2188" y="2505"/>
              <a:ext cx="1545" cy="1545"/>
            </a:xfrm>
            <a:prstGeom prst="ellipse">
              <a:avLst/>
            </a:prstGeom>
            <a:solidFill>
              <a:srgbClr val="3FA4DE"/>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文本框 13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765" y="4235"/>
              <a:ext cx="2392" cy="521"/>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ea"/>
                  <a:sym typeface="+mn-lt"/>
                </a:rPr>
                <a:t>项目研究内容</a:t>
              </a:r>
              <a:endParaRPr kumimoji="0" lang="zh-CN" altLang="zh-CN"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ea"/>
                <a:sym typeface="+mn-lt"/>
              </a:endParaRPr>
            </a:p>
          </p:txBody>
        </p:sp>
        <p:grpSp>
          <p:nvGrpSpPr>
            <p:cNvPr id="141" name="Group 41"/>
            <p:cNvGrpSpPr>
              <a:grpSpLocks noChangeAspect="1"/>
            </p:cNvGrpSpPr>
            <p:nvPr/>
          </p:nvGrpSpPr>
          <p:grpSpPr bwMode="auto">
            <a:xfrm>
              <a:off x="2438" y="2833"/>
              <a:ext cx="1044" cy="897"/>
              <a:chOff x="1927" y="800"/>
              <a:chExt cx="1904" cy="1636"/>
            </a:xfrm>
            <a:solidFill>
              <a:schemeClr val="bg1"/>
            </a:solidFill>
          </p:grpSpPr>
          <p:sp>
            <p:nvSpPr>
              <p:cNvPr id="142" name="Freeform 42"/>
              <p:cNvSpPr>
                <a:spLocks noEditPoints="1"/>
              </p:cNvSpPr>
              <p:nvPr/>
            </p:nvSpPr>
            <p:spPr bwMode="auto">
              <a:xfrm>
                <a:off x="2850" y="2019"/>
                <a:ext cx="683" cy="388"/>
              </a:xfrm>
              <a:custGeom>
                <a:avLst/>
                <a:gdLst>
                  <a:gd name="T0" fmla="*/ 624 w 683"/>
                  <a:gd name="T1" fmla="*/ 0 h 388"/>
                  <a:gd name="T2" fmla="*/ 683 w 683"/>
                  <a:gd name="T3" fmla="*/ 0 h 388"/>
                  <a:gd name="T4" fmla="*/ 683 w 683"/>
                  <a:gd name="T5" fmla="*/ 388 h 388"/>
                  <a:gd name="T6" fmla="*/ 624 w 683"/>
                  <a:gd name="T7" fmla="*/ 388 h 388"/>
                  <a:gd name="T8" fmla="*/ 624 w 683"/>
                  <a:gd name="T9" fmla="*/ 0 h 388"/>
                  <a:gd name="T10" fmla="*/ 0 w 683"/>
                  <a:gd name="T11" fmla="*/ 0 h 388"/>
                  <a:gd name="T12" fmla="*/ 60 w 683"/>
                  <a:gd name="T13" fmla="*/ 0 h 388"/>
                  <a:gd name="T14" fmla="*/ 60 w 683"/>
                  <a:gd name="T15" fmla="*/ 388 h 388"/>
                  <a:gd name="T16" fmla="*/ 0 w 683"/>
                  <a:gd name="T17" fmla="*/ 388 h 388"/>
                  <a:gd name="T18" fmla="*/ 0 w 683"/>
                  <a:gd name="T1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388">
                    <a:moveTo>
                      <a:pt x="624" y="0"/>
                    </a:moveTo>
                    <a:lnTo>
                      <a:pt x="683" y="0"/>
                    </a:lnTo>
                    <a:lnTo>
                      <a:pt x="683" y="388"/>
                    </a:lnTo>
                    <a:lnTo>
                      <a:pt x="624" y="388"/>
                    </a:lnTo>
                    <a:lnTo>
                      <a:pt x="624" y="0"/>
                    </a:lnTo>
                    <a:close/>
                    <a:moveTo>
                      <a:pt x="0" y="0"/>
                    </a:moveTo>
                    <a:lnTo>
                      <a:pt x="60" y="0"/>
                    </a:lnTo>
                    <a:lnTo>
                      <a:pt x="60" y="388"/>
                    </a:lnTo>
                    <a:lnTo>
                      <a:pt x="0" y="38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43"/>
              <p:cNvSpPr/>
              <p:nvPr/>
            </p:nvSpPr>
            <p:spPr bwMode="auto">
              <a:xfrm>
                <a:off x="2553" y="1014"/>
                <a:ext cx="1218" cy="1012"/>
              </a:xfrm>
              <a:custGeom>
                <a:avLst/>
                <a:gdLst>
                  <a:gd name="T0" fmla="*/ 1218 w 1218"/>
                  <a:gd name="T1" fmla="*/ 1012 h 1012"/>
                  <a:gd name="T2" fmla="*/ 0 w 1218"/>
                  <a:gd name="T3" fmla="*/ 1012 h 1012"/>
                  <a:gd name="T4" fmla="*/ 0 w 1218"/>
                  <a:gd name="T5" fmla="*/ 746 h 1012"/>
                  <a:gd name="T6" fmla="*/ 59 w 1218"/>
                  <a:gd name="T7" fmla="*/ 746 h 1012"/>
                  <a:gd name="T8" fmla="*/ 59 w 1218"/>
                  <a:gd name="T9" fmla="*/ 953 h 1012"/>
                  <a:gd name="T10" fmla="*/ 1159 w 1218"/>
                  <a:gd name="T11" fmla="*/ 953 h 1012"/>
                  <a:gd name="T12" fmla="*/ 1159 w 1218"/>
                  <a:gd name="T13" fmla="*/ 60 h 1012"/>
                  <a:gd name="T14" fmla="*/ 59 w 1218"/>
                  <a:gd name="T15" fmla="*/ 60 h 1012"/>
                  <a:gd name="T16" fmla="*/ 59 w 1218"/>
                  <a:gd name="T17" fmla="*/ 417 h 1012"/>
                  <a:gd name="T18" fmla="*/ 0 w 1218"/>
                  <a:gd name="T19" fmla="*/ 417 h 1012"/>
                  <a:gd name="T20" fmla="*/ 0 w 1218"/>
                  <a:gd name="T21" fmla="*/ 0 h 1012"/>
                  <a:gd name="T22" fmla="*/ 1218 w 1218"/>
                  <a:gd name="T23" fmla="*/ 0 h 1012"/>
                  <a:gd name="T24" fmla="*/ 1218 w 1218"/>
                  <a:gd name="T25" fmla="*/ 1012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8" h="1012">
                    <a:moveTo>
                      <a:pt x="1218" y="1012"/>
                    </a:moveTo>
                    <a:lnTo>
                      <a:pt x="0" y="1012"/>
                    </a:lnTo>
                    <a:lnTo>
                      <a:pt x="0" y="746"/>
                    </a:lnTo>
                    <a:lnTo>
                      <a:pt x="59" y="746"/>
                    </a:lnTo>
                    <a:lnTo>
                      <a:pt x="59" y="953"/>
                    </a:lnTo>
                    <a:lnTo>
                      <a:pt x="1159" y="953"/>
                    </a:lnTo>
                    <a:lnTo>
                      <a:pt x="1159" y="60"/>
                    </a:lnTo>
                    <a:lnTo>
                      <a:pt x="59" y="60"/>
                    </a:lnTo>
                    <a:lnTo>
                      <a:pt x="59" y="417"/>
                    </a:lnTo>
                    <a:lnTo>
                      <a:pt x="0" y="417"/>
                    </a:lnTo>
                    <a:lnTo>
                      <a:pt x="0" y="0"/>
                    </a:lnTo>
                    <a:lnTo>
                      <a:pt x="1218" y="0"/>
                    </a:lnTo>
                    <a:lnTo>
                      <a:pt x="1218" y="10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44"/>
              <p:cNvSpPr>
                <a:spLocks noEditPoints="1"/>
              </p:cNvSpPr>
              <p:nvPr/>
            </p:nvSpPr>
            <p:spPr bwMode="auto">
              <a:xfrm>
                <a:off x="2103" y="995"/>
                <a:ext cx="331" cy="393"/>
              </a:xfrm>
              <a:custGeom>
                <a:avLst/>
                <a:gdLst>
                  <a:gd name="T0" fmla="*/ 70 w 139"/>
                  <a:gd name="T1" fmla="*/ 165 h 165"/>
                  <a:gd name="T2" fmla="*/ 20 w 139"/>
                  <a:gd name="T3" fmla="*/ 143 h 165"/>
                  <a:gd name="T4" fmla="*/ 1 w 139"/>
                  <a:gd name="T5" fmla="*/ 93 h 165"/>
                  <a:gd name="T6" fmla="*/ 1 w 139"/>
                  <a:gd name="T7" fmla="*/ 74 h 165"/>
                  <a:gd name="T8" fmla="*/ 35 w 139"/>
                  <a:gd name="T9" fmla="*/ 13 h 165"/>
                  <a:gd name="T10" fmla="*/ 105 w 139"/>
                  <a:gd name="T11" fmla="*/ 13 h 165"/>
                  <a:gd name="T12" fmla="*/ 139 w 139"/>
                  <a:gd name="T13" fmla="*/ 74 h 165"/>
                  <a:gd name="T14" fmla="*/ 139 w 139"/>
                  <a:gd name="T15" fmla="*/ 93 h 165"/>
                  <a:gd name="T16" fmla="*/ 119 w 139"/>
                  <a:gd name="T17" fmla="*/ 144 h 165"/>
                  <a:gd name="T18" fmla="*/ 70 w 139"/>
                  <a:gd name="T19" fmla="*/ 165 h 165"/>
                  <a:gd name="T20" fmla="*/ 70 w 139"/>
                  <a:gd name="T21" fmla="*/ 27 h 165"/>
                  <a:gd name="T22" fmla="*/ 38 w 139"/>
                  <a:gd name="T23" fmla="*/ 41 h 165"/>
                  <a:gd name="T24" fmla="*/ 26 w 139"/>
                  <a:gd name="T25" fmla="*/ 74 h 165"/>
                  <a:gd name="T26" fmla="*/ 26 w 139"/>
                  <a:gd name="T27" fmla="*/ 93 h 165"/>
                  <a:gd name="T28" fmla="*/ 38 w 139"/>
                  <a:gd name="T29" fmla="*/ 126 h 165"/>
                  <a:gd name="T30" fmla="*/ 70 w 139"/>
                  <a:gd name="T31" fmla="*/ 140 h 165"/>
                  <a:gd name="T32" fmla="*/ 101 w 139"/>
                  <a:gd name="T33" fmla="*/ 126 h 165"/>
                  <a:gd name="T34" fmla="*/ 114 w 139"/>
                  <a:gd name="T35" fmla="*/ 93 h 165"/>
                  <a:gd name="T36" fmla="*/ 114 w 139"/>
                  <a:gd name="T37" fmla="*/ 74 h 165"/>
                  <a:gd name="T38" fmla="*/ 101 w 139"/>
                  <a:gd name="T39" fmla="*/ 41 h 165"/>
                  <a:gd name="T40" fmla="*/ 70 w 139"/>
                  <a:gd name="T4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65">
                    <a:moveTo>
                      <a:pt x="70" y="165"/>
                    </a:moveTo>
                    <a:cubicBezTo>
                      <a:pt x="51" y="165"/>
                      <a:pt x="33" y="157"/>
                      <a:pt x="20" y="143"/>
                    </a:cubicBezTo>
                    <a:cubicBezTo>
                      <a:pt x="8" y="130"/>
                      <a:pt x="1" y="112"/>
                      <a:pt x="1" y="93"/>
                    </a:cubicBezTo>
                    <a:cubicBezTo>
                      <a:pt x="1" y="74"/>
                      <a:pt x="1" y="74"/>
                      <a:pt x="1" y="74"/>
                    </a:cubicBezTo>
                    <a:cubicBezTo>
                      <a:pt x="0" y="49"/>
                      <a:pt x="13" y="25"/>
                      <a:pt x="35" y="13"/>
                    </a:cubicBezTo>
                    <a:cubicBezTo>
                      <a:pt x="56" y="0"/>
                      <a:pt x="83" y="0"/>
                      <a:pt x="105" y="13"/>
                    </a:cubicBezTo>
                    <a:cubicBezTo>
                      <a:pt x="126" y="25"/>
                      <a:pt x="139" y="49"/>
                      <a:pt x="139" y="74"/>
                    </a:cubicBezTo>
                    <a:cubicBezTo>
                      <a:pt x="139" y="93"/>
                      <a:pt x="139" y="93"/>
                      <a:pt x="139" y="93"/>
                    </a:cubicBezTo>
                    <a:cubicBezTo>
                      <a:pt x="139" y="112"/>
                      <a:pt x="132" y="130"/>
                      <a:pt x="119" y="144"/>
                    </a:cubicBezTo>
                    <a:cubicBezTo>
                      <a:pt x="106" y="157"/>
                      <a:pt x="88" y="165"/>
                      <a:pt x="70" y="165"/>
                    </a:cubicBezTo>
                    <a:close/>
                    <a:moveTo>
                      <a:pt x="70" y="27"/>
                    </a:moveTo>
                    <a:cubicBezTo>
                      <a:pt x="58" y="28"/>
                      <a:pt x="46" y="33"/>
                      <a:pt x="38" y="41"/>
                    </a:cubicBezTo>
                    <a:cubicBezTo>
                      <a:pt x="30" y="50"/>
                      <a:pt x="26" y="62"/>
                      <a:pt x="26" y="74"/>
                    </a:cubicBezTo>
                    <a:cubicBezTo>
                      <a:pt x="26" y="93"/>
                      <a:pt x="26" y="93"/>
                      <a:pt x="26" y="93"/>
                    </a:cubicBezTo>
                    <a:cubicBezTo>
                      <a:pt x="26" y="105"/>
                      <a:pt x="30" y="117"/>
                      <a:pt x="38" y="126"/>
                    </a:cubicBezTo>
                    <a:cubicBezTo>
                      <a:pt x="46" y="134"/>
                      <a:pt x="58" y="139"/>
                      <a:pt x="70" y="140"/>
                    </a:cubicBezTo>
                    <a:cubicBezTo>
                      <a:pt x="82" y="139"/>
                      <a:pt x="93" y="134"/>
                      <a:pt x="101" y="126"/>
                    </a:cubicBezTo>
                    <a:cubicBezTo>
                      <a:pt x="110" y="117"/>
                      <a:pt x="114" y="105"/>
                      <a:pt x="114" y="93"/>
                    </a:cubicBezTo>
                    <a:cubicBezTo>
                      <a:pt x="114" y="74"/>
                      <a:pt x="114" y="74"/>
                      <a:pt x="114" y="74"/>
                    </a:cubicBezTo>
                    <a:cubicBezTo>
                      <a:pt x="114" y="62"/>
                      <a:pt x="110" y="50"/>
                      <a:pt x="101" y="41"/>
                    </a:cubicBezTo>
                    <a:cubicBezTo>
                      <a:pt x="93" y="33"/>
                      <a:pt x="82" y="28"/>
                      <a:pt x="7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45"/>
              <p:cNvSpPr/>
              <p:nvPr/>
            </p:nvSpPr>
            <p:spPr bwMode="auto">
              <a:xfrm>
                <a:off x="1958" y="1455"/>
                <a:ext cx="921" cy="564"/>
              </a:xfrm>
              <a:custGeom>
                <a:avLst/>
                <a:gdLst>
                  <a:gd name="T0" fmla="*/ 387 w 387"/>
                  <a:gd name="T1" fmla="*/ 0 h 237"/>
                  <a:gd name="T2" fmla="*/ 100 w 387"/>
                  <a:gd name="T3" fmla="*/ 0 h 237"/>
                  <a:gd name="T4" fmla="*/ 0 w 387"/>
                  <a:gd name="T5" fmla="*/ 75 h 237"/>
                  <a:gd name="T6" fmla="*/ 0 w 387"/>
                  <a:gd name="T7" fmla="*/ 187 h 237"/>
                  <a:gd name="T8" fmla="*/ 50 w 387"/>
                  <a:gd name="T9" fmla="*/ 237 h 237"/>
                  <a:gd name="T10" fmla="*/ 212 w 387"/>
                  <a:gd name="T11" fmla="*/ 237 h 237"/>
                  <a:gd name="T12" fmla="*/ 212 w 387"/>
                  <a:gd name="T13" fmla="*/ 62 h 237"/>
                  <a:gd name="T14" fmla="*/ 325 w 387"/>
                  <a:gd name="T15" fmla="*/ 62 h 237"/>
                  <a:gd name="T16" fmla="*/ 387 w 38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37">
                    <a:moveTo>
                      <a:pt x="387" y="0"/>
                    </a:moveTo>
                    <a:cubicBezTo>
                      <a:pt x="100" y="0"/>
                      <a:pt x="100" y="0"/>
                      <a:pt x="100" y="0"/>
                    </a:cubicBezTo>
                    <a:cubicBezTo>
                      <a:pt x="40" y="0"/>
                      <a:pt x="0" y="19"/>
                      <a:pt x="0" y="75"/>
                    </a:cubicBezTo>
                    <a:cubicBezTo>
                      <a:pt x="0" y="187"/>
                      <a:pt x="0" y="187"/>
                      <a:pt x="0" y="187"/>
                    </a:cubicBezTo>
                    <a:cubicBezTo>
                      <a:pt x="0" y="215"/>
                      <a:pt x="22" y="237"/>
                      <a:pt x="50" y="237"/>
                    </a:cubicBezTo>
                    <a:cubicBezTo>
                      <a:pt x="212" y="237"/>
                      <a:pt x="212" y="237"/>
                      <a:pt x="212" y="237"/>
                    </a:cubicBezTo>
                    <a:cubicBezTo>
                      <a:pt x="212" y="62"/>
                      <a:pt x="212" y="62"/>
                      <a:pt x="212" y="62"/>
                    </a:cubicBezTo>
                    <a:cubicBezTo>
                      <a:pt x="325" y="62"/>
                      <a:pt x="325" y="62"/>
                      <a:pt x="325" y="62"/>
                    </a:cubicBezTo>
                    <a:cubicBezTo>
                      <a:pt x="362" y="62"/>
                      <a:pt x="387" y="27"/>
                      <a:pt x="387" y="0"/>
                    </a:cubicBezTo>
                    <a:close/>
                  </a:path>
                </a:pathLst>
              </a:custGeom>
              <a:solidFill>
                <a:srgbClr val="3FA4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46"/>
              <p:cNvSpPr>
                <a:spLocks noEditPoints="1"/>
              </p:cNvSpPr>
              <p:nvPr/>
            </p:nvSpPr>
            <p:spPr bwMode="auto">
              <a:xfrm>
                <a:off x="1927" y="1424"/>
                <a:ext cx="980" cy="626"/>
              </a:xfrm>
              <a:custGeom>
                <a:avLst/>
                <a:gdLst>
                  <a:gd name="T0" fmla="*/ 238 w 412"/>
                  <a:gd name="T1" fmla="*/ 263 h 263"/>
                  <a:gd name="T2" fmla="*/ 63 w 412"/>
                  <a:gd name="T3" fmla="*/ 263 h 263"/>
                  <a:gd name="T4" fmla="*/ 0 w 412"/>
                  <a:gd name="T5" fmla="*/ 200 h 263"/>
                  <a:gd name="T6" fmla="*/ 0 w 412"/>
                  <a:gd name="T7" fmla="*/ 88 h 263"/>
                  <a:gd name="T8" fmla="*/ 113 w 412"/>
                  <a:gd name="T9" fmla="*/ 0 h 263"/>
                  <a:gd name="T10" fmla="*/ 412 w 412"/>
                  <a:gd name="T11" fmla="*/ 0 h 263"/>
                  <a:gd name="T12" fmla="*/ 412 w 412"/>
                  <a:gd name="T13" fmla="*/ 13 h 263"/>
                  <a:gd name="T14" fmla="*/ 337 w 412"/>
                  <a:gd name="T15" fmla="*/ 88 h 263"/>
                  <a:gd name="T16" fmla="*/ 238 w 412"/>
                  <a:gd name="T17" fmla="*/ 88 h 263"/>
                  <a:gd name="T18" fmla="*/ 238 w 412"/>
                  <a:gd name="T19" fmla="*/ 263 h 263"/>
                  <a:gd name="T20" fmla="*/ 112 w 412"/>
                  <a:gd name="T21" fmla="*/ 25 h 263"/>
                  <a:gd name="T22" fmla="*/ 25 w 412"/>
                  <a:gd name="T23" fmla="*/ 88 h 263"/>
                  <a:gd name="T24" fmla="*/ 25 w 412"/>
                  <a:gd name="T25" fmla="*/ 200 h 263"/>
                  <a:gd name="T26" fmla="*/ 62 w 412"/>
                  <a:gd name="T27" fmla="*/ 238 h 263"/>
                  <a:gd name="T28" fmla="*/ 212 w 412"/>
                  <a:gd name="T29" fmla="*/ 238 h 263"/>
                  <a:gd name="T30" fmla="*/ 212 w 412"/>
                  <a:gd name="T31" fmla="*/ 63 h 263"/>
                  <a:gd name="T32" fmla="*/ 337 w 412"/>
                  <a:gd name="T33" fmla="*/ 63 h 263"/>
                  <a:gd name="T34" fmla="*/ 385 w 412"/>
                  <a:gd name="T35" fmla="*/ 25 h 263"/>
                  <a:gd name="T36" fmla="*/ 112 w 412"/>
                  <a:gd name="T37" fmla="*/ 2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263">
                    <a:moveTo>
                      <a:pt x="238" y="263"/>
                    </a:moveTo>
                    <a:cubicBezTo>
                      <a:pt x="63" y="263"/>
                      <a:pt x="63" y="263"/>
                      <a:pt x="63" y="263"/>
                    </a:cubicBezTo>
                    <a:cubicBezTo>
                      <a:pt x="28" y="262"/>
                      <a:pt x="0" y="234"/>
                      <a:pt x="0" y="200"/>
                    </a:cubicBezTo>
                    <a:cubicBezTo>
                      <a:pt x="0" y="88"/>
                      <a:pt x="0" y="88"/>
                      <a:pt x="0" y="88"/>
                    </a:cubicBezTo>
                    <a:cubicBezTo>
                      <a:pt x="0" y="29"/>
                      <a:pt x="38" y="0"/>
                      <a:pt x="113" y="0"/>
                    </a:cubicBezTo>
                    <a:cubicBezTo>
                      <a:pt x="412" y="0"/>
                      <a:pt x="412" y="0"/>
                      <a:pt x="412" y="0"/>
                    </a:cubicBezTo>
                    <a:cubicBezTo>
                      <a:pt x="412" y="13"/>
                      <a:pt x="412" y="13"/>
                      <a:pt x="412" y="13"/>
                    </a:cubicBezTo>
                    <a:cubicBezTo>
                      <a:pt x="412" y="48"/>
                      <a:pt x="382" y="88"/>
                      <a:pt x="337" y="88"/>
                    </a:cubicBezTo>
                    <a:cubicBezTo>
                      <a:pt x="238" y="88"/>
                      <a:pt x="238" y="88"/>
                      <a:pt x="238" y="88"/>
                    </a:cubicBezTo>
                    <a:lnTo>
                      <a:pt x="238" y="263"/>
                    </a:lnTo>
                    <a:close/>
                    <a:moveTo>
                      <a:pt x="112" y="25"/>
                    </a:moveTo>
                    <a:cubicBezTo>
                      <a:pt x="35" y="25"/>
                      <a:pt x="25" y="59"/>
                      <a:pt x="25" y="88"/>
                    </a:cubicBezTo>
                    <a:cubicBezTo>
                      <a:pt x="25" y="200"/>
                      <a:pt x="25" y="200"/>
                      <a:pt x="25" y="200"/>
                    </a:cubicBezTo>
                    <a:cubicBezTo>
                      <a:pt x="25" y="221"/>
                      <a:pt x="42" y="237"/>
                      <a:pt x="62" y="238"/>
                    </a:cubicBezTo>
                    <a:cubicBezTo>
                      <a:pt x="212" y="238"/>
                      <a:pt x="212" y="238"/>
                      <a:pt x="212" y="238"/>
                    </a:cubicBezTo>
                    <a:cubicBezTo>
                      <a:pt x="212" y="63"/>
                      <a:pt x="212" y="63"/>
                      <a:pt x="212" y="63"/>
                    </a:cubicBezTo>
                    <a:cubicBezTo>
                      <a:pt x="337" y="63"/>
                      <a:pt x="337" y="63"/>
                      <a:pt x="337" y="63"/>
                    </a:cubicBezTo>
                    <a:cubicBezTo>
                      <a:pt x="360" y="62"/>
                      <a:pt x="379" y="47"/>
                      <a:pt x="385" y="25"/>
                    </a:cubicBezTo>
                    <a:lnTo>
                      <a:pt x="11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Rectangle 47"/>
              <p:cNvSpPr>
                <a:spLocks noChangeArrowheads="1"/>
              </p:cNvSpPr>
              <p:nvPr/>
            </p:nvSpPr>
            <p:spPr bwMode="auto">
              <a:xfrm>
                <a:off x="2105" y="1633"/>
                <a:ext cx="357" cy="803"/>
              </a:xfrm>
              <a:prstGeom prst="rect">
                <a:avLst/>
              </a:prstGeom>
              <a:solidFill>
                <a:srgbClr val="3FA4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48"/>
              <p:cNvSpPr>
                <a:spLocks noEditPoints="1"/>
              </p:cNvSpPr>
              <p:nvPr/>
            </p:nvSpPr>
            <p:spPr bwMode="auto">
              <a:xfrm>
                <a:off x="2072" y="1177"/>
                <a:ext cx="1544" cy="1250"/>
              </a:xfrm>
              <a:custGeom>
                <a:avLst/>
                <a:gdLst>
                  <a:gd name="T0" fmla="*/ 357 w 1544"/>
                  <a:gd name="T1" fmla="*/ 447 h 1250"/>
                  <a:gd name="T2" fmla="*/ 416 w 1544"/>
                  <a:gd name="T3" fmla="*/ 447 h 1250"/>
                  <a:gd name="T4" fmla="*/ 416 w 1544"/>
                  <a:gd name="T5" fmla="*/ 1250 h 1250"/>
                  <a:gd name="T6" fmla="*/ 357 w 1544"/>
                  <a:gd name="T7" fmla="*/ 1250 h 1250"/>
                  <a:gd name="T8" fmla="*/ 357 w 1544"/>
                  <a:gd name="T9" fmla="*/ 447 h 1250"/>
                  <a:gd name="T10" fmla="*/ 178 w 1544"/>
                  <a:gd name="T11" fmla="*/ 773 h 1250"/>
                  <a:gd name="T12" fmla="*/ 238 w 1544"/>
                  <a:gd name="T13" fmla="*/ 773 h 1250"/>
                  <a:gd name="T14" fmla="*/ 238 w 1544"/>
                  <a:gd name="T15" fmla="*/ 1250 h 1250"/>
                  <a:gd name="T16" fmla="*/ 178 w 1544"/>
                  <a:gd name="T17" fmla="*/ 1250 h 1250"/>
                  <a:gd name="T18" fmla="*/ 178 w 1544"/>
                  <a:gd name="T19" fmla="*/ 773 h 1250"/>
                  <a:gd name="T20" fmla="*/ 0 w 1544"/>
                  <a:gd name="T21" fmla="*/ 447 h 1250"/>
                  <a:gd name="T22" fmla="*/ 59 w 1544"/>
                  <a:gd name="T23" fmla="*/ 447 h 1250"/>
                  <a:gd name="T24" fmla="*/ 59 w 1544"/>
                  <a:gd name="T25" fmla="*/ 1250 h 1250"/>
                  <a:gd name="T26" fmla="*/ 0 w 1544"/>
                  <a:gd name="T27" fmla="*/ 1250 h 1250"/>
                  <a:gd name="T28" fmla="*/ 0 w 1544"/>
                  <a:gd name="T29" fmla="*/ 447 h 1250"/>
                  <a:gd name="T30" fmla="*/ 847 w 1544"/>
                  <a:gd name="T31" fmla="*/ 626 h 1250"/>
                  <a:gd name="T32" fmla="*/ 623 w 1544"/>
                  <a:gd name="T33" fmla="*/ 626 h 1250"/>
                  <a:gd name="T34" fmla="*/ 623 w 1544"/>
                  <a:gd name="T35" fmla="*/ 566 h 1250"/>
                  <a:gd name="T36" fmla="*/ 816 w 1544"/>
                  <a:gd name="T37" fmla="*/ 566 h 1250"/>
                  <a:gd name="T38" fmla="*/ 907 w 1544"/>
                  <a:gd name="T39" fmla="*/ 447 h 1250"/>
                  <a:gd name="T40" fmla="*/ 1083 w 1544"/>
                  <a:gd name="T41" fmla="*/ 447 h 1250"/>
                  <a:gd name="T42" fmla="*/ 1261 w 1544"/>
                  <a:gd name="T43" fmla="*/ 150 h 1250"/>
                  <a:gd name="T44" fmla="*/ 1380 w 1544"/>
                  <a:gd name="T45" fmla="*/ 150 h 1250"/>
                  <a:gd name="T46" fmla="*/ 1468 w 1544"/>
                  <a:gd name="T47" fmla="*/ 0 h 1250"/>
                  <a:gd name="T48" fmla="*/ 1544 w 1544"/>
                  <a:gd name="T49" fmla="*/ 0 h 1250"/>
                  <a:gd name="T50" fmla="*/ 1544 w 1544"/>
                  <a:gd name="T51" fmla="*/ 59 h 1250"/>
                  <a:gd name="T52" fmla="*/ 1504 w 1544"/>
                  <a:gd name="T53" fmla="*/ 59 h 1250"/>
                  <a:gd name="T54" fmla="*/ 1413 w 1544"/>
                  <a:gd name="T55" fmla="*/ 209 h 1250"/>
                  <a:gd name="T56" fmla="*/ 1294 w 1544"/>
                  <a:gd name="T57" fmla="*/ 209 h 1250"/>
                  <a:gd name="T58" fmla="*/ 1116 w 1544"/>
                  <a:gd name="T59" fmla="*/ 507 h 1250"/>
                  <a:gd name="T60" fmla="*/ 935 w 1544"/>
                  <a:gd name="T61" fmla="*/ 507 h 1250"/>
                  <a:gd name="T62" fmla="*/ 847 w 1544"/>
                  <a:gd name="T63" fmla="*/ 626 h 1250"/>
                  <a:gd name="T64" fmla="*/ 714 w 1544"/>
                  <a:gd name="T65" fmla="*/ 1190 h 1250"/>
                  <a:gd name="T66" fmla="*/ 892 w 1544"/>
                  <a:gd name="T67" fmla="*/ 1190 h 1250"/>
                  <a:gd name="T68" fmla="*/ 892 w 1544"/>
                  <a:gd name="T69" fmla="*/ 1250 h 1250"/>
                  <a:gd name="T70" fmla="*/ 714 w 1544"/>
                  <a:gd name="T71" fmla="*/ 1250 h 1250"/>
                  <a:gd name="T72" fmla="*/ 714 w 1544"/>
                  <a:gd name="T73" fmla="*/ 1190 h 1250"/>
                  <a:gd name="T74" fmla="*/ 1337 w 1544"/>
                  <a:gd name="T75" fmla="*/ 1190 h 1250"/>
                  <a:gd name="T76" fmla="*/ 1516 w 1544"/>
                  <a:gd name="T77" fmla="*/ 1190 h 1250"/>
                  <a:gd name="T78" fmla="*/ 1516 w 1544"/>
                  <a:gd name="T79" fmla="*/ 1250 h 1250"/>
                  <a:gd name="T80" fmla="*/ 1337 w 1544"/>
                  <a:gd name="T81" fmla="*/ 1250 h 1250"/>
                  <a:gd name="T82" fmla="*/ 1337 w 1544"/>
                  <a:gd name="T83" fmla="*/ 119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4" h="1250">
                    <a:moveTo>
                      <a:pt x="357" y="447"/>
                    </a:moveTo>
                    <a:lnTo>
                      <a:pt x="416" y="447"/>
                    </a:lnTo>
                    <a:lnTo>
                      <a:pt x="416" y="1250"/>
                    </a:lnTo>
                    <a:lnTo>
                      <a:pt x="357" y="1250"/>
                    </a:lnTo>
                    <a:lnTo>
                      <a:pt x="357" y="447"/>
                    </a:lnTo>
                    <a:close/>
                    <a:moveTo>
                      <a:pt x="178" y="773"/>
                    </a:moveTo>
                    <a:lnTo>
                      <a:pt x="238" y="773"/>
                    </a:lnTo>
                    <a:lnTo>
                      <a:pt x="238" y="1250"/>
                    </a:lnTo>
                    <a:lnTo>
                      <a:pt x="178" y="1250"/>
                    </a:lnTo>
                    <a:lnTo>
                      <a:pt x="178" y="773"/>
                    </a:lnTo>
                    <a:close/>
                    <a:moveTo>
                      <a:pt x="0" y="447"/>
                    </a:moveTo>
                    <a:lnTo>
                      <a:pt x="59" y="447"/>
                    </a:lnTo>
                    <a:lnTo>
                      <a:pt x="59" y="1250"/>
                    </a:lnTo>
                    <a:lnTo>
                      <a:pt x="0" y="1250"/>
                    </a:lnTo>
                    <a:lnTo>
                      <a:pt x="0" y="447"/>
                    </a:lnTo>
                    <a:close/>
                    <a:moveTo>
                      <a:pt x="847" y="626"/>
                    </a:moveTo>
                    <a:lnTo>
                      <a:pt x="623" y="626"/>
                    </a:lnTo>
                    <a:lnTo>
                      <a:pt x="623" y="566"/>
                    </a:lnTo>
                    <a:lnTo>
                      <a:pt x="816" y="566"/>
                    </a:lnTo>
                    <a:lnTo>
                      <a:pt x="907" y="447"/>
                    </a:lnTo>
                    <a:lnTo>
                      <a:pt x="1083" y="447"/>
                    </a:lnTo>
                    <a:lnTo>
                      <a:pt x="1261" y="150"/>
                    </a:lnTo>
                    <a:lnTo>
                      <a:pt x="1380" y="150"/>
                    </a:lnTo>
                    <a:lnTo>
                      <a:pt x="1468" y="0"/>
                    </a:lnTo>
                    <a:lnTo>
                      <a:pt x="1544" y="0"/>
                    </a:lnTo>
                    <a:lnTo>
                      <a:pt x="1544" y="59"/>
                    </a:lnTo>
                    <a:lnTo>
                      <a:pt x="1504" y="59"/>
                    </a:lnTo>
                    <a:lnTo>
                      <a:pt x="1413" y="209"/>
                    </a:lnTo>
                    <a:lnTo>
                      <a:pt x="1294" y="209"/>
                    </a:lnTo>
                    <a:lnTo>
                      <a:pt x="1116" y="507"/>
                    </a:lnTo>
                    <a:lnTo>
                      <a:pt x="935" y="507"/>
                    </a:lnTo>
                    <a:lnTo>
                      <a:pt x="847" y="626"/>
                    </a:lnTo>
                    <a:close/>
                    <a:moveTo>
                      <a:pt x="714" y="1190"/>
                    </a:moveTo>
                    <a:lnTo>
                      <a:pt x="892" y="1190"/>
                    </a:lnTo>
                    <a:lnTo>
                      <a:pt x="892" y="1250"/>
                    </a:lnTo>
                    <a:lnTo>
                      <a:pt x="714" y="1250"/>
                    </a:lnTo>
                    <a:lnTo>
                      <a:pt x="714" y="1190"/>
                    </a:lnTo>
                    <a:close/>
                    <a:moveTo>
                      <a:pt x="1337" y="1190"/>
                    </a:moveTo>
                    <a:lnTo>
                      <a:pt x="1516" y="1190"/>
                    </a:lnTo>
                    <a:lnTo>
                      <a:pt x="1516" y="1250"/>
                    </a:lnTo>
                    <a:lnTo>
                      <a:pt x="1337" y="1250"/>
                    </a:lnTo>
                    <a:lnTo>
                      <a:pt x="1337" y="1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49"/>
              <p:cNvSpPr>
                <a:spLocks noEditPoints="1"/>
              </p:cNvSpPr>
              <p:nvPr/>
            </p:nvSpPr>
            <p:spPr bwMode="auto">
              <a:xfrm>
                <a:off x="2493" y="800"/>
                <a:ext cx="1338" cy="266"/>
              </a:xfrm>
              <a:custGeom>
                <a:avLst/>
                <a:gdLst>
                  <a:gd name="T0" fmla="*/ 1338 w 1338"/>
                  <a:gd name="T1" fmla="*/ 266 h 266"/>
                  <a:gd name="T2" fmla="*/ 0 w 1338"/>
                  <a:gd name="T3" fmla="*/ 266 h 266"/>
                  <a:gd name="T4" fmla="*/ 0 w 1338"/>
                  <a:gd name="T5" fmla="*/ 0 h 266"/>
                  <a:gd name="T6" fmla="*/ 1338 w 1338"/>
                  <a:gd name="T7" fmla="*/ 0 h 266"/>
                  <a:gd name="T8" fmla="*/ 1338 w 1338"/>
                  <a:gd name="T9" fmla="*/ 266 h 266"/>
                  <a:gd name="T10" fmla="*/ 60 w 1338"/>
                  <a:gd name="T11" fmla="*/ 207 h 266"/>
                  <a:gd name="T12" fmla="*/ 1278 w 1338"/>
                  <a:gd name="T13" fmla="*/ 207 h 266"/>
                  <a:gd name="T14" fmla="*/ 1278 w 1338"/>
                  <a:gd name="T15" fmla="*/ 59 h 266"/>
                  <a:gd name="T16" fmla="*/ 60 w 1338"/>
                  <a:gd name="T17" fmla="*/ 59 h 266"/>
                  <a:gd name="T18" fmla="*/ 60 w 1338"/>
                  <a:gd name="T19" fmla="*/ 20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266">
                    <a:moveTo>
                      <a:pt x="1338" y="266"/>
                    </a:moveTo>
                    <a:lnTo>
                      <a:pt x="0" y="266"/>
                    </a:lnTo>
                    <a:lnTo>
                      <a:pt x="0" y="0"/>
                    </a:lnTo>
                    <a:lnTo>
                      <a:pt x="1338" y="0"/>
                    </a:lnTo>
                    <a:lnTo>
                      <a:pt x="1338" y="266"/>
                    </a:lnTo>
                    <a:close/>
                    <a:moveTo>
                      <a:pt x="60" y="207"/>
                    </a:moveTo>
                    <a:lnTo>
                      <a:pt x="1278" y="207"/>
                    </a:lnTo>
                    <a:lnTo>
                      <a:pt x="1278" y="59"/>
                    </a:lnTo>
                    <a:lnTo>
                      <a:pt x="60" y="59"/>
                    </a:lnTo>
                    <a:lnTo>
                      <a:pt x="60"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150" name="组合 149"/>
          <p:cNvGrpSpPr/>
          <p:nvPr/>
        </p:nvGrpSpPr>
        <p:grpSpPr>
          <a:xfrm>
            <a:off x="4765295" y="1804453"/>
            <a:ext cx="2613510" cy="3698103"/>
            <a:chOff x="1257" y="2260"/>
            <a:chExt cx="3404" cy="4817"/>
          </a:xfrm>
        </p:grpSpPr>
        <p:sp>
          <p:nvSpPr>
            <p:cNvPr id="151" name="矩形: 圆角 63"/>
            <p:cNvSpPr/>
            <p:nvPr/>
          </p:nvSpPr>
          <p:spPr>
            <a:xfrm>
              <a:off x="1487" y="2260"/>
              <a:ext cx="2946" cy="4817"/>
            </a:xfrm>
            <a:prstGeom prst="roundRect">
              <a:avLst>
                <a:gd name="adj" fmla="val 8005"/>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2" name="椭圆 151"/>
            <p:cNvSpPr/>
            <p:nvPr/>
          </p:nvSpPr>
          <p:spPr>
            <a:xfrm>
              <a:off x="2188" y="2505"/>
              <a:ext cx="1545" cy="1545"/>
            </a:xfrm>
            <a:prstGeom prst="ellipse">
              <a:avLst/>
            </a:prstGeom>
            <a:solidFill>
              <a:srgbClr val="3FA4DE"/>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文本框 1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257" y="4274"/>
              <a:ext cx="3404" cy="521"/>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b="0" dirty="0">
                  <a:solidFill>
                    <a:schemeClr val="tx1">
                      <a:lumMod val="75000"/>
                      <a:lumOff val="25000"/>
                    </a:schemeClr>
                  </a:solidFill>
                  <a:latin typeface="宋体" panose="02010600030101010101" pitchFamily="2" charset="-122"/>
                  <a:ea typeface="宋体" panose="02010600030101010101" pitchFamily="2" charset="-122"/>
                  <a:cs typeface="+mn-ea"/>
                  <a:sym typeface="+mn-lt"/>
                </a:rPr>
                <a:t>关键问题与解决方案</a:t>
              </a:r>
              <a:endParaRPr kumimoji="0" lang="zh-CN" altLang="zh-CN"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ea"/>
                <a:sym typeface="+mn-lt"/>
              </a:endParaRPr>
            </a:p>
          </p:txBody>
        </p:sp>
        <p:grpSp>
          <p:nvGrpSpPr>
            <p:cNvPr id="155" name="Group 41"/>
            <p:cNvGrpSpPr>
              <a:grpSpLocks noChangeAspect="1"/>
            </p:cNvGrpSpPr>
            <p:nvPr/>
          </p:nvGrpSpPr>
          <p:grpSpPr bwMode="auto">
            <a:xfrm>
              <a:off x="2438" y="2833"/>
              <a:ext cx="1044" cy="897"/>
              <a:chOff x="1927" y="800"/>
              <a:chExt cx="1904" cy="1636"/>
            </a:xfrm>
            <a:solidFill>
              <a:schemeClr val="bg1"/>
            </a:solidFill>
          </p:grpSpPr>
          <p:sp>
            <p:nvSpPr>
              <p:cNvPr id="156" name="Freeform 42"/>
              <p:cNvSpPr>
                <a:spLocks noEditPoints="1"/>
              </p:cNvSpPr>
              <p:nvPr/>
            </p:nvSpPr>
            <p:spPr bwMode="auto">
              <a:xfrm>
                <a:off x="2850" y="2019"/>
                <a:ext cx="683" cy="388"/>
              </a:xfrm>
              <a:custGeom>
                <a:avLst/>
                <a:gdLst>
                  <a:gd name="T0" fmla="*/ 624 w 683"/>
                  <a:gd name="T1" fmla="*/ 0 h 388"/>
                  <a:gd name="T2" fmla="*/ 683 w 683"/>
                  <a:gd name="T3" fmla="*/ 0 h 388"/>
                  <a:gd name="T4" fmla="*/ 683 w 683"/>
                  <a:gd name="T5" fmla="*/ 388 h 388"/>
                  <a:gd name="T6" fmla="*/ 624 w 683"/>
                  <a:gd name="T7" fmla="*/ 388 h 388"/>
                  <a:gd name="T8" fmla="*/ 624 w 683"/>
                  <a:gd name="T9" fmla="*/ 0 h 388"/>
                  <a:gd name="T10" fmla="*/ 0 w 683"/>
                  <a:gd name="T11" fmla="*/ 0 h 388"/>
                  <a:gd name="T12" fmla="*/ 60 w 683"/>
                  <a:gd name="T13" fmla="*/ 0 h 388"/>
                  <a:gd name="T14" fmla="*/ 60 w 683"/>
                  <a:gd name="T15" fmla="*/ 388 h 388"/>
                  <a:gd name="T16" fmla="*/ 0 w 683"/>
                  <a:gd name="T17" fmla="*/ 388 h 388"/>
                  <a:gd name="T18" fmla="*/ 0 w 683"/>
                  <a:gd name="T1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388">
                    <a:moveTo>
                      <a:pt x="624" y="0"/>
                    </a:moveTo>
                    <a:lnTo>
                      <a:pt x="683" y="0"/>
                    </a:lnTo>
                    <a:lnTo>
                      <a:pt x="683" y="388"/>
                    </a:lnTo>
                    <a:lnTo>
                      <a:pt x="624" y="388"/>
                    </a:lnTo>
                    <a:lnTo>
                      <a:pt x="624" y="0"/>
                    </a:lnTo>
                    <a:close/>
                    <a:moveTo>
                      <a:pt x="0" y="0"/>
                    </a:moveTo>
                    <a:lnTo>
                      <a:pt x="60" y="0"/>
                    </a:lnTo>
                    <a:lnTo>
                      <a:pt x="60" y="388"/>
                    </a:lnTo>
                    <a:lnTo>
                      <a:pt x="0" y="38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43"/>
              <p:cNvSpPr/>
              <p:nvPr/>
            </p:nvSpPr>
            <p:spPr bwMode="auto">
              <a:xfrm>
                <a:off x="2553" y="1014"/>
                <a:ext cx="1218" cy="1012"/>
              </a:xfrm>
              <a:custGeom>
                <a:avLst/>
                <a:gdLst>
                  <a:gd name="T0" fmla="*/ 1218 w 1218"/>
                  <a:gd name="T1" fmla="*/ 1012 h 1012"/>
                  <a:gd name="T2" fmla="*/ 0 w 1218"/>
                  <a:gd name="T3" fmla="*/ 1012 h 1012"/>
                  <a:gd name="T4" fmla="*/ 0 w 1218"/>
                  <a:gd name="T5" fmla="*/ 746 h 1012"/>
                  <a:gd name="T6" fmla="*/ 59 w 1218"/>
                  <a:gd name="T7" fmla="*/ 746 h 1012"/>
                  <a:gd name="T8" fmla="*/ 59 w 1218"/>
                  <a:gd name="T9" fmla="*/ 953 h 1012"/>
                  <a:gd name="T10" fmla="*/ 1159 w 1218"/>
                  <a:gd name="T11" fmla="*/ 953 h 1012"/>
                  <a:gd name="T12" fmla="*/ 1159 w 1218"/>
                  <a:gd name="T13" fmla="*/ 60 h 1012"/>
                  <a:gd name="T14" fmla="*/ 59 w 1218"/>
                  <a:gd name="T15" fmla="*/ 60 h 1012"/>
                  <a:gd name="T16" fmla="*/ 59 w 1218"/>
                  <a:gd name="T17" fmla="*/ 417 h 1012"/>
                  <a:gd name="T18" fmla="*/ 0 w 1218"/>
                  <a:gd name="T19" fmla="*/ 417 h 1012"/>
                  <a:gd name="T20" fmla="*/ 0 w 1218"/>
                  <a:gd name="T21" fmla="*/ 0 h 1012"/>
                  <a:gd name="T22" fmla="*/ 1218 w 1218"/>
                  <a:gd name="T23" fmla="*/ 0 h 1012"/>
                  <a:gd name="T24" fmla="*/ 1218 w 1218"/>
                  <a:gd name="T25" fmla="*/ 1012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8" h="1012">
                    <a:moveTo>
                      <a:pt x="1218" y="1012"/>
                    </a:moveTo>
                    <a:lnTo>
                      <a:pt x="0" y="1012"/>
                    </a:lnTo>
                    <a:lnTo>
                      <a:pt x="0" y="746"/>
                    </a:lnTo>
                    <a:lnTo>
                      <a:pt x="59" y="746"/>
                    </a:lnTo>
                    <a:lnTo>
                      <a:pt x="59" y="953"/>
                    </a:lnTo>
                    <a:lnTo>
                      <a:pt x="1159" y="953"/>
                    </a:lnTo>
                    <a:lnTo>
                      <a:pt x="1159" y="60"/>
                    </a:lnTo>
                    <a:lnTo>
                      <a:pt x="59" y="60"/>
                    </a:lnTo>
                    <a:lnTo>
                      <a:pt x="59" y="417"/>
                    </a:lnTo>
                    <a:lnTo>
                      <a:pt x="0" y="417"/>
                    </a:lnTo>
                    <a:lnTo>
                      <a:pt x="0" y="0"/>
                    </a:lnTo>
                    <a:lnTo>
                      <a:pt x="1218" y="0"/>
                    </a:lnTo>
                    <a:lnTo>
                      <a:pt x="1218" y="10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8" name="Freeform 44"/>
              <p:cNvSpPr>
                <a:spLocks noEditPoints="1"/>
              </p:cNvSpPr>
              <p:nvPr/>
            </p:nvSpPr>
            <p:spPr bwMode="auto">
              <a:xfrm>
                <a:off x="2103" y="995"/>
                <a:ext cx="331" cy="393"/>
              </a:xfrm>
              <a:custGeom>
                <a:avLst/>
                <a:gdLst>
                  <a:gd name="T0" fmla="*/ 70 w 139"/>
                  <a:gd name="T1" fmla="*/ 165 h 165"/>
                  <a:gd name="T2" fmla="*/ 20 w 139"/>
                  <a:gd name="T3" fmla="*/ 143 h 165"/>
                  <a:gd name="T4" fmla="*/ 1 w 139"/>
                  <a:gd name="T5" fmla="*/ 93 h 165"/>
                  <a:gd name="T6" fmla="*/ 1 w 139"/>
                  <a:gd name="T7" fmla="*/ 74 h 165"/>
                  <a:gd name="T8" fmla="*/ 35 w 139"/>
                  <a:gd name="T9" fmla="*/ 13 h 165"/>
                  <a:gd name="T10" fmla="*/ 105 w 139"/>
                  <a:gd name="T11" fmla="*/ 13 h 165"/>
                  <a:gd name="T12" fmla="*/ 139 w 139"/>
                  <a:gd name="T13" fmla="*/ 74 h 165"/>
                  <a:gd name="T14" fmla="*/ 139 w 139"/>
                  <a:gd name="T15" fmla="*/ 93 h 165"/>
                  <a:gd name="T16" fmla="*/ 119 w 139"/>
                  <a:gd name="T17" fmla="*/ 144 h 165"/>
                  <a:gd name="T18" fmla="*/ 70 w 139"/>
                  <a:gd name="T19" fmla="*/ 165 h 165"/>
                  <a:gd name="T20" fmla="*/ 70 w 139"/>
                  <a:gd name="T21" fmla="*/ 27 h 165"/>
                  <a:gd name="T22" fmla="*/ 38 w 139"/>
                  <a:gd name="T23" fmla="*/ 41 h 165"/>
                  <a:gd name="T24" fmla="*/ 26 w 139"/>
                  <a:gd name="T25" fmla="*/ 74 h 165"/>
                  <a:gd name="T26" fmla="*/ 26 w 139"/>
                  <a:gd name="T27" fmla="*/ 93 h 165"/>
                  <a:gd name="T28" fmla="*/ 38 w 139"/>
                  <a:gd name="T29" fmla="*/ 126 h 165"/>
                  <a:gd name="T30" fmla="*/ 70 w 139"/>
                  <a:gd name="T31" fmla="*/ 140 h 165"/>
                  <a:gd name="T32" fmla="*/ 101 w 139"/>
                  <a:gd name="T33" fmla="*/ 126 h 165"/>
                  <a:gd name="T34" fmla="*/ 114 w 139"/>
                  <a:gd name="T35" fmla="*/ 93 h 165"/>
                  <a:gd name="T36" fmla="*/ 114 w 139"/>
                  <a:gd name="T37" fmla="*/ 74 h 165"/>
                  <a:gd name="T38" fmla="*/ 101 w 139"/>
                  <a:gd name="T39" fmla="*/ 41 h 165"/>
                  <a:gd name="T40" fmla="*/ 70 w 139"/>
                  <a:gd name="T4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65">
                    <a:moveTo>
                      <a:pt x="70" y="165"/>
                    </a:moveTo>
                    <a:cubicBezTo>
                      <a:pt x="51" y="165"/>
                      <a:pt x="33" y="157"/>
                      <a:pt x="20" y="143"/>
                    </a:cubicBezTo>
                    <a:cubicBezTo>
                      <a:pt x="8" y="130"/>
                      <a:pt x="1" y="112"/>
                      <a:pt x="1" y="93"/>
                    </a:cubicBezTo>
                    <a:cubicBezTo>
                      <a:pt x="1" y="74"/>
                      <a:pt x="1" y="74"/>
                      <a:pt x="1" y="74"/>
                    </a:cubicBezTo>
                    <a:cubicBezTo>
                      <a:pt x="0" y="49"/>
                      <a:pt x="13" y="25"/>
                      <a:pt x="35" y="13"/>
                    </a:cubicBezTo>
                    <a:cubicBezTo>
                      <a:pt x="56" y="0"/>
                      <a:pt x="83" y="0"/>
                      <a:pt x="105" y="13"/>
                    </a:cubicBezTo>
                    <a:cubicBezTo>
                      <a:pt x="126" y="25"/>
                      <a:pt x="139" y="49"/>
                      <a:pt x="139" y="74"/>
                    </a:cubicBezTo>
                    <a:cubicBezTo>
                      <a:pt x="139" y="93"/>
                      <a:pt x="139" y="93"/>
                      <a:pt x="139" y="93"/>
                    </a:cubicBezTo>
                    <a:cubicBezTo>
                      <a:pt x="139" y="112"/>
                      <a:pt x="132" y="130"/>
                      <a:pt x="119" y="144"/>
                    </a:cubicBezTo>
                    <a:cubicBezTo>
                      <a:pt x="106" y="157"/>
                      <a:pt x="88" y="165"/>
                      <a:pt x="70" y="165"/>
                    </a:cubicBezTo>
                    <a:close/>
                    <a:moveTo>
                      <a:pt x="70" y="27"/>
                    </a:moveTo>
                    <a:cubicBezTo>
                      <a:pt x="58" y="28"/>
                      <a:pt x="46" y="33"/>
                      <a:pt x="38" y="41"/>
                    </a:cubicBezTo>
                    <a:cubicBezTo>
                      <a:pt x="30" y="50"/>
                      <a:pt x="26" y="62"/>
                      <a:pt x="26" y="74"/>
                    </a:cubicBezTo>
                    <a:cubicBezTo>
                      <a:pt x="26" y="93"/>
                      <a:pt x="26" y="93"/>
                      <a:pt x="26" y="93"/>
                    </a:cubicBezTo>
                    <a:cubicBezTo>
                      <a:pt x="26" y="105"/>
                      <a:pt x="30" y="117"/>
                      <a:pt x="38" y="126"/>
                    </a:cubicBezTo>
                    <a:cubicBezTo>
                      <a:pt x="46" y="134"/>
                      <a:pt x="58" y="139"/>
                      <a:pt x="70" y="140"/>
                    </a:cubicBezTo>
                    <a:cubicBezTo>
                      <a:pt x="82" y="139"/>
                      <a:pt x="93" y="134"/>
                      <a:pt x="101" y="126"/>
                    </a:cubicBezTo>
                    <a:cubicBezTo>
                      <a:pt x="110" y="117"/>
                      <a:pt x="114" y="105"/>
                      <a:pt x="114" y="93"/>
                    </a:cubicBezTo>
                    <a:cubicBezTo>
                      <a:pt x="114" y="74"/>
                      <a:pt x="114" y="74"/>
                      <a:pt x="114" y="74"/>
                    </a:cubicBezTo>
                    <a:cubicBezTo>
                      <a:pt x="114" y="62"/>
                      <a:pt x="110" y="50"/>
                      <a:pt x="101" y="41"/>
                    </a:cubicBezTo>
                    <a:cubicBezTo>
                      <a:pt x="93" y="33"/>
                      <a:pt x="82" y="28"/>
                      <a:pt x="7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9" name="Freeform 45"/>
              <p:cNvSpPr/>
              <p:nvPr/>
            </p:nvSpPr>
            <p:spPr bwMode="auto">
              <a:xfrm>
                <a:off x="1958" y="1455"/>
                <a:ext cx="921" cy="564"/>
              </a:xfrm>
              <a:custGeom>
                <a:avLst/>
                <a:gdLst>
                  <a:gd name="T0" fmla="*/ 387 w 387"/>
                  <a:gd name="T1" fmla="*/ 0 h 237"/>
                  <a:gd name="T2" fmla="*/ 100 w 387"/>
                  <a:gd name="T3" fmla="*/ 0 h 237"/>
                  <a:gd name="T4" fmla="*/ 0 w 387"/>
                  <a:gd name="T5" fmla="*/ 75 h 237"/>
                  <a:gd name="T6" fmla="*/ 0 w 387"/>
                  <a:gd name="T7" fmla="*/ 187 h 237"/>
                  <a:gd name="T8" fmla="*/ 50 w 387"/>
                  <a:gd name="T9" fmla="*/ 237 h 237"/>
                  <a:gd name="T10" fmla="*/ 212 w 387"/>
                  <a:gd name="T11" fmla="*/ 237 h 237"/>
                  <a:gd name="T12" fmla="*/ 212 w 387"/>
                  <a:gd name="T13" fmla="*/ 62 h 237"/>
                  <a:gd name="T14" fmla="*/ 325 w 387"/>
                  <a:gd name="T15" fmla="*/ 62 h 237"/>
                  <a:gd name="T16" fmla="*/ 387 w 38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37">
                    <a:moveTo>
                      <a:pt x="387" y="0"/>
                    </a:moveTo>
                    <a:cubicBezTo>
                      <a:pt x="100" y="0"/>
                      <a:pt x="100" y="0"/>
                      <a:pt x="100" y="0"/>
                    </a:cubicBezTo>
                    <a:cubicBezTo>
                      <a:pt x="40" y="0"/>
                      <a:pt x="0" y="19"/>
                      <a:pt x="0" y="75"/>
                    </a:cubicBezTo>
                    <a:cubicBezTo>
                      <a:pt x="0" y="187"/>
                      <a:pt x="0" y="187"/>
                      <a:pt x="0" y="187"/>
                    </a:cubicBezTo>
                    <a:cubicBezTo>
                      <a:pt x="0" y="215"/>
                      <a:pt x="22" y="237"/>
                      <a:pt x="50" y="237"/>
                    </a:cubicBezTo>
                    <a:cubicBezTo>
                      <a:pt x="212" y="237"/>
                      <a:pt x="212" y="237"/>
                      <a:pt x="212" y="237"/>
                    </a:cubicBezTo>
                    <a:cubicBezTo>
                      <a:pt x="212" y="62"/>
                      <a:pt x="212" y="62"/>
                      <a:pt x="212" y="62"/>
                    </a:cubicBezTo>
                    <a:cubicBezTo>
                      <a:pt x="325" y="62"/>
                      <a:pt x="325" y="62"/>
                      <a:pt x="325" y="62"/>
                    </a:cubicBezTo>
                    <a:cubicBezTo>
                      <a:pt x="362" y="62"/>
                      <a:pt x="387" y="27"/>
                      <a:pt x="387" y="0"/>
                    </a:cubicBezTo>
                    <a:close/>
                  </a:path>
                </a:pathLst>
              </a:custGeom>
              <a:solidFill>
                <a:srgbClr val="3FA4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0" name="Freeform 46"/>
              <p:cNvSpPr>
                <a:spLocks noEditPoints="1"/>
              </p:cNvSpPr>
              <p:nvPr/>
            </p:nvSpPr>
            <p:spPr bwMode="auto">
              <a:xfrm>
                <a:off x="1927" y="1424"/>
                <a:ext cx="980" cy="626"/>
              </a:xfrm>
              <a:custGeom>
                <a:avLst/>
                <a:gdLst>
                  <a:gd name="T0" fmla="*/ 238 w 412"/>
                  <a:gd name="T1" fmla="*/ 263 h 263"/>
                  <a:gd name="T2" fmla="*/ 63 w 412"/>
                  <a:gd name="T3" fmla="*/ 263 h 263"/>
                  <a:gd name="T4" fmla="*/ 0 w 412"/>
                  <a:gd name="T5" fmla="*/ 200 h 263"/>
                  <a:gd name="T6" fmla="*/ 0 w 412"/>
                  <a:gd name="T7" fmla="*/ 88 h 263"/>
                  <a:gd name="T8" fmla="*/ 113 w 412"/>
                  <a:gd name="T9" fmla="*/ 0 h 263"/>
                  <a:gd name="T10" fmla="*/ 412 w 412"/>
                  <a:gd name="T11" fmla="*/ 0 h 263"/>
                  <a:gd name="T12" fmla="*/ 412 w 412"/>
                  <a:gd name="T13" fmla="*/ 13 h 263"/>
                  <a:gd name="T14" fmla="*/ 337 w 412"/>
                  <a:gd name="T15" fmla="*/ 88 h 263"/>
                  <a:gd name="T16" fmla="*/ 238 w 412"/>
                  <a:gd name="T17" fmla="*/ 88 h 263"/>
                  <a:gd name="T18" fmla="*/ 238 w 412"/>
                  <a:gd name="T19" fmla="*/ 263 h 263"/>
                  <a:gd name="T20" fmla="*/ 112 w 412"/>
                  <a:gd name="T21" fmla="*/ 25 h 263"/>
                  <a:gd name="T22" fmla="*/ 25 w 412"/>
                  <a:gd name="T23" fmla="*/ 88 h 263"/>
                  <a:gd name="T24" fmla="*/ 25 w 412"/>
                  <a:gd name="T25" fmla="*/ 200 h 263"/>
                  <a:gd name="T26" fmla="*/ 62 w 412"/>
                  <a:gd name="T27" fmla="*/ 238 h 263"/>
                  <a:gd name="T28" fmla="*/ 212 w 412"/>
                  <a:gd name="T29" fmla="*/ 238 h 263"/>
                  <a:gd name="T30" fmla="*/ 212 w 412"/>
                  <a:gd name="T31" fmla="*/ 63 h 263"/>
                  <a:gd name="T32" fmla="*/ 337 w 412"/>
                  <a:gd name="T33" fmla="*/ 63 h 263"/>
                  <a:gd name="T34" fmla="*/ 385 w 412"/>
                  <a:gd name="T35" fmla="*/ 25 h 263"/>
                  <a:gd name="T36" fmla="*/ 112 w 412"/>
                  <a:gd name="T37" fmla="*/ 2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263">
                    <a:moveTo>
                      <a:pt x="238" y="263"/>
                    </a:moveTo>
                    <a:cubicBezTo>
                      <a:pt x="63" y="263"/>
                      <a:pt x="63" y="263"/>
                      <a:pt x="63" y="263"/>
                    </a:cubicBezTo>
                    <a:cubicBezTo>
                      <a:pt x="28" y="262"/>
                      <a:pt x="0" y="234"/>
                      <a:pt x="0" y="200"/>
                    </a:cubicBezTo>
                    <a:cubicBezTo>
                      <a:pt x="0" y="88"/>
                      <a:pt x="0" y="88"/>
                      <a:pt x="0" y="88"/>
                    </a:cubicBezTo>
                    <a:cubicBezTo>
                      <a:pt x="0" y="29"/>
                      <a:pt x="38" y="0"/>
                      <a:pt x="113" y="0"/>
                    </a:cubicBezTo>
                    <a:cubicBezTo>
                      <a:pt x="412" y="0"/>
                      <a:pt x="412" y="0"/>
                      <a:pt x="412" y="0"/>
                    </a:cubicBezTo>
                    <a:cubicBezTo>
                      <a:pt x="412" y="13"/>
                      <a:pt x="412" y="13"/>
                      <a:pt x="412" y="13"/>
                    </a:cubicBezTo>
                    <a:cubicBezTo>
                      <a:pt x="412" y="48"/>
                      <a:pt x="382" y="88"/>
                      <a:pt x="337" y="88"/>
                    </a:cubicBezTo>
                    <a:cubicBezTo>
                      <a:pt x="238" y="88"/>
                      <a:pt x="238" y="88"/>
                      <a:pt x="238" y="88"/>
                    </a:cubicBezTo>
                    <a:lnTo>
                      <a:pt x="238" y="263"/>
                    </a:lnTo>
                    <a:close/>
                    <a:moveTo>
                      <a:pt x="112" y="25"/>
                    </a:moveTo>
                    <a:cubicBezTo>
                      <a:pt x="35" y="25"/>
                      <a:pt x="25" y="59"/>
                      <a:pt x="25" y="88"/>
                    </a:cubicBezTo>
                    <a:cubicBezTo>
                      <a:pt x="25" y="200"/>
                      <a:pt x="25" y="200"/>
                      <a:pt x="25" y="200"/>
                    </a:cubicBezTo>
                    <a:cubicBezTo>
                      <a:pt x="25" y="221"/>
                      <a:pt x="42" y="237"/>
                      <a:pt x="62" y="238"/>
                    </a:cubicBezTo>
                    <a:cubicBezTo>
                      <a:pt x="212" y="238"/>
                      <a:pt x="212" y="238"/>
                      <a:pt x="212" y="238"/>
                    </a:cubicBezTo>
                    <a:cubicBezTo>
                      <a:pt x="212" y="63"/>
                      <a:pt x="212" y="63"/>
                      <a:pt x="212" y="63"/>
                    </a:cubicBezTo>
                    <a:cubicBezTo>
                      <a:pt x="337" y="63"/>
                      <a:pt x="337" y="63"/>
                      <a:pt x="337" y="63"/>
                    </a:cubicBezTo>
                    <a:cubicBezTo>
                      <a:pt x="360" y="62"/>
                      <a:pt x="379" y="47"/>
                      <a:pt x="385" y="25"/>
                    </a:cubicBezTo>
                    <a:lnTo>
                      <a:pt x="11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1" name="Rectangle 47"/>
              <p:cNvSpPr>
                <a:spLocks noChangeArrowheads="1"/>
              </p:cNvSpPr>
              <p:nvPr/>
            </p:nvSpPr>
            <p:spPr bwMode="auto">
              <a:xfrm>
                <a:off x="2105" y="1633"/>
                <a:ext cx="357" cy="803"/>
              </a:xfrm>
              <a:prstGeom prst="rect">
                <a:avLst/>
              </a:prstGeom>
              <a:solidFill>
                <a:srgbClr val="3FA4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48"/>
              <p:cNvSpPr>
                <a:spLocks noEditPoints="1"/>
              </p:cNvSpPr>
              <p:nvPr/>
            </p:nvSpPr>
            <p:spPr bwMode="auto">
              <a:xfrm>
                <a:off x="2072" y="1177"/>
                <a:ext cx="1544" cy="1250"/>
              </a:xfrm>
              <a:custGeom>
                <a:avLst/>
                <a:gdLst>
                  <a:gd name="T0" fmla="*/ 357 w 1544"/>
                  <a:gd name="T1" fmla="*/ 447 h 1250"/>
                  <a:gd name="T2" fmla="*/ 416 w 1544"/>
                  <a:gd name="T3" fmla="*/ 447 h 1250"/>
                  <a:gd name="T4" fmla="*/ 416 w 1544"/>
                  <a:gd name="T5" fmla="*/ 1250 h 1250"/>
                  <a:gd name="T6" fmla="*/ 357 w 1544"/>
                  <a:gd name="T7" fmla="*/ 1250 h 1250"/>
                  <a:gd name="T8" fmla="*/ 357 w 1544"/>
                  <a:gd name="T9" fmla="*/ 447 h 1250"/>
                  <a:gd name="T10" fmla="*/ 178 w 1544"/>
                  <a:gd name="T11" fmla="*/ 773 h 1250"/>
                  <a:gd name="T12" fmla="*/ 238 w 1544"/>
                  <a:gd name="T13" fmla="*/ 773 h 1250"/>
                  <a:gd name="T14" fmla="*/ 238 w 1544"/>
                  <a:gd name="T15" fmla="*/ 1250 h 1250"/>
                  <a:gd name="T16" fmla="*/ 178 w 1544"/>
                  <a:gd name="T17" fmla="*/ 1250 h 1250"/>
                  <a:gd name="T18" fmla="*/ 178 w 1544"/>
                  <a:gd name="T19" fmla="*/ 773 h 1250"/>
                  <a:gd name="T20" fmla="*/ 0 w 1544"/>
                  <a:gd name="T21" fmla="*/ 447 h 1250"/>
                  <a:gd name="T22" fmla="*/ 59 w 1544"/>
                  <a:gd name="T23" fmla="*/ 447 h 1250"/>
                  <a:gd name="T24" fmla="*/ 59 w 1544"/>
                  <a:gd name="T25" fmla="*/ 1250 h 1250"/>
                  <a:gd name="T26" fmla="*/ 0 w 1544"/>
                  <a:gd name="T27" fmla="*/ 1250 h 1250"/>
                  <a:gd name="T28" fmla="*/ 0 w 1544"/>
                  <a:gd name="T29" fmla="*/ 447 h 1250"/>
                  <a:gd name="T30" fmla="*/ 847 w 1544"/>
                  <a:gd name="T31" fmla="*/ 626 h 1250"/>
                  <a:gd name="T32" fmla="*/ 623 w 1544"/>
                  <a:gd name="T33" fmla="*/ 626 h 1250"/>
                  <a:gd name="T34" fmla="*/ 623 w 1544"/>
                  <a:gd name="T35" fmla="*/ 566 h 1250"/>
                  <a:gd name="T36" fmla="*/ 816 w 1544"/>
                  <a:gd name="T37" fmla="*/ 566 h 1250"/>
                  <a:gd name="T38" fmla="*/ 907 w 1544"/>
                  <a:gd name="T39" fmla="*/ 447 h 1250"/>
                  <a:gd name="T40" fmla="*/ 1083 w 1544"/>
                  <a:gd name="T41" fmla="*/ 447 h 1250"/>
                  <a:gd name="T42" fmla="*/ 1261 w 1544"/>
                  <a:gd name="T43" fmla="*/ 150 h 1250"/>
                  <a:gd name="T44" fmla="*/ 1380 w 1544"/>
                  <a:gd name="T45" fmla="*/ 150 h 1250"/>
                  <a:gd name="T46" fmla="*/ 1468 w 1544"/>
                  <a:gd name="T47" fmla="*/ 0 h 1250"/>
                  <a:gd name="T48" fmla="*/ 1544 w 1544"/>
                  <a:gd name="T49" fmla="*/ 0 h 1250"/>
                  <a:gd name="T50" fmla="*/ 1544 w 1544"/>
                  <a:gd name="T51" fmla="*/ 59 h 1250"/>
                  <a:gd name="T52" fmla="*/ 1504 w 1544"/>
                  <a:gd name="T53" fmla="*/ 59 h 1250"/>
                  <a:gd name="T54" fmla="*/ 1413 w 1544"/>
                  <a:gd name="T55" fmla="*/ 209 h 1250"/>
                  <a:gd name="T56" fmla="*/ 1294 w 1544"/>
                  <a:gd name="T57" fmla="*/ 209 h 1250"/>
                  <a:gd name="T58" fmla="*/ 1116 w 1544"/>
                  <a:gd name="T59" fmla="*/ 507 h 1250"/>
                  <a:gd name="T60" fmla="*/ 935 w 1544"/>
                  <a:gd name="T61" fmla="*/ 507 h 1250"/>
                  <a:gd name="T62" fmla="*/ 847 w 1544"/>
                  <a:gd name="T63" fmla="*/ 626 h 1250"/>
                  <a:gd name="T64" fmla="*/ 714 w 1544"/>
                  <a:gd name="T65" fmla="*/ 1190 h 1250"/>
                  <a:gd name="T66" fmla="*/ 892 w 1544"/>
                  <a:gd name="T67" fmla="*/ 1190 h 1250"/>
                  <a:gd name="T68" fmla="*/ 892 w 1544"/>
                  <a:gd name="T69" fmla="*/ 1250 h 1250"/>
                  <a:gd name="T70" fmla="*/ 714 w 1544"/>
                  <a:gd name="T71" fmla="*/ 1250 h 1250"/>
                  <a:gd name="T72" fmla="*/ 714 w 1544"/>
                  <a:gd name="T73" fmla="*/ 1190 h 1250"/>
                  <a:gd name="T74" fmla="*/ 1337 w 1544"/>
                  <a:gd name="T75" fmla="*/ 1190 h 1250"/>
                  <a:gd name="T76" fmla="*/ 1516 w 1544"/>
                  <a:gd name="T77" fmla="*/ 1190 h 1250"/>
                  <a:gd name="T78" fmla="*/ 1516 w 1544"/>
                  <a:gd name="T79" fmla="*/ 1250 h 1250"/>
                  <a:gd name="T80" fmla="*/ 1337 w 1544"/>
                  <a:gd name="T81" fmla="*/ 1250 h 1250"/>
                  <a:gd name="T82" fmla="*/ 1337 w 1544"/>
                  <a:gd name="T83" fmla="*/ 119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4" h="1250">
                    <a:moveTo>
                      <a:pt x="357" y="447"/>
                    </a:moveTo>
                    <a:lnTo>
                      <a:pt x="416" y="447"/>
                    </a:lnTo>
                    <a:lnTo>
                      <a:pt x="416" y="1250"/>
                    </a:lnTo>
                    <a:lnTo>
                      <a:pt x="357" y="1250"/>
                    </a:lnTo>
                    <a:lnTo>
                      <a:pt x="357" y="447"/>
                    </a:lnTo>
                    <a:close/>
                    <a:moveTo>
                      <a:pt x="178" y="773"/>
                    </a:moveTo>
                    <a:lnTo>
                      <a:pt x="238" y="773"/>
                    </a:lnTo>
                    <a:lnTo>
                      <a:pt x="238" y="1250"/>
                    </a:lnTo>
                    <a:lnTo>
                      <a:pt x="178" y="1250"/>
                    </a:lnTo>
                    <a:lnTo>
                      <a:pt x="178" y="773"/>
                    </a:lnTo>
                    <a:close/>
                    <a:moveTo>
                      <a:pt x="0" y="447"/>
                    </a:moveTo>
                    <a:lnTo>
                      <a:pt x="59" y="447"/>
                    </a:lnTo>
                    <a:lnTo>
                      <a:pt x="59" y="1250"/>
                    </a:lnTo>
                    <a:lnTo>
                      <a:pt x="0" y="1250"/>
                    </a:lnTo>
                    <a:lnTo>
                      <a:pt x="0" y="447"/>
                    </a:lnTo>
                    <a:close/>
                    <a:moveTo>
                      <a:pt x="847" y="626"/>
                    </a:moveTo>
                    <a:lnTo>
                      <a:pt x="623" y="626"/>
                    </a:lnTo>
                    <a:lnTo>
                      <a:pt x="623" y="566"/>
                    </a:lnTo>
                    <a:lnTo>
                      <a:pt x="816" y="566"/>
                    </a:lnTo>
                    <a:lnTo>
                      <a:pt x="907" y="447"/>
                    </a:lnTo>
                    <a:lnTo>
                      <a:pt x="1083" y="447"/>
                    </a:lnTo>
                    <a:lnTo>
                      <a:pt x="1261" y="150"/>
                    </a:lnTo>
                    <a:lnTo>
                      <a:pt x="1380" y="150"/>
                    </a:lnTo>
                    <a:lnTo>
                      <a:pt x="1468" y="0"/>
                    </a:lnTo>
                    <a:lnTo>
                      <a:pt x="1544" y="0"/>
                    </a:lnTo>
                    <a:lnTo>
                      <a:pt x="1544" y="59"/>
                    </a:lnTo>
                    <a:lnTo>
                      <a:pt x="1504" y="59"/>
                    </a:lnTo>
                    <a:lnTo>
                      <a:pt x="1413" y="209"/>
                    </a:lnTo>
                    <a:lnTo>
                      <a:pt x="1294" y="209"/>
                    </a:lnTo>
                    <a:lnTo>
                      <a:pt x="1116" y="507"/>
                    </a:lnTo>
                    <a:lnTo>
                      <a:pt x="935" y="507"/>
                    </a:lnTo>
                    <a:lnTo>
                      <a:pt x="847" y="626"/>
                    </a:lnTo>
                    <a:close/>
                    <a:moveTo>
                      <a:pt x="714" y="1190"/>
                    </a:moveTo>
                    <a:lnTo>
                      <a:pt x="892" y="1190"/>
                    </a:lnTo>
                    <a:lnTo>
                      <a:pt x="892" y="1250"/>
                    </a:lnTo>
                    <a:lnTo>
                      <a:pt x="714" y="1250"/>
                    </a:lnTo>
                    <a:lnTo>
                      <a:pt x="714" y="1190"/>
                    </a:lnTo>
                    <a:close/>
                    <a:moveTo>
                      <a:pt x="1337" y="1190"/>
                    </a:moveTo>
                    <a:lnTo>
                      <a:pt x="1516" y="1190"/>
                    </a:lnTo>
                    <a:lnTo>
                      <a:pt x="1516" y="1250"/>
                    </a:lnTo>
                    <a:lnTo>
                      <a:pt x="1337" y="1250"/>
                    </a:lnTo>
                    <a:lnTo>
                      <a:pt x="1337" y="1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49"/>
              <p:cNvSpPr>
                <a:spLocks noEditPoints="1"/>
              </p:cNvSpPr>
              <p:nvPr/>
            </p:nvSpPr>
            <p:spPr bwMode="auto">
              <a:xfrm>
                <a:off x="2493" y="800"/>
                <a:ext cx="1338" cy="266"/>
              </a:xfrm>
              <a:custGeom>
                <a:avLst/>
                <a:gdLst>
                  <a:gd name="T0" fmla="*/ 1338 w 1338"/>
                  <a:gd name="T1" fmla="*/ 266 h 266"/>
                  <a:gd name="T2" fmla="*/ 0 w 1338"/>
                  <a:gd name="T3" fmla="*/ 266 h 266"/>
                  <a:gd name="T4" fmla="*/ 0 w 1338"/>
                  <a:gd name="T5" fmla="*/ 0 h 266"/>
                  <a:gd name="T6" fmla="*/ 1338 w 1338"/>
                  <a:gd name="T7" fmla="*/ 0 h 266"/>
                  <a:gd name="T8" fmla="*/ 1338 w 1338"/>
                  <a:gd name="T9" fmla="*/ 266 h 266"/>
                  <a:gd name="T10" fmla="*/ 60 w 1338"/>
                  <a:gd name="T11" fmla="*/ 207 h 266"/>
                  <a:gd name="T12" fmla="*/ 1278 w 1338"/>
                  <a:gd name="T13" fmla="*/ 207 h 266"/>
                  <a:gd name="T14" fmla="*/ 1278 w 1338"/>
                  <a:gd name="T15" fmla="*/ 59 h 266"/>
                  <a:gd name="T16" fmla="*/ 60 w 1338"/>
                  <a:gd name="T17" fmla="*/ 59 h 266"/>
                  <a:gd name="T18" fmla="*/ 60 w 1338"/>
                  <a:gd name="T19" fmla="*/ 20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266">
                    <a:moveTo>
                      <a:pt x="1338" y="266"/>
                    </a:moveTo>
                    <a:lnTo>
                      <a:pt x="0" y="266"/>
                    </a:lnTo>
                    <a:lnTo>
                      <a:pt x="0" y="0"/>
                    </a:lnTo>
                    <a:lnTo>
                      <a:pt x="1338" y="0"/>
                    </a:lnTo>
                    <a:lnTo>
                      <a:pt x="1338" y="266"/>
                    </a:lnTo>
                    <a:close/>
                    <a:moveTo>
                      <a:pt x="60" y="207"/>
                    </a:moveTo>
                    <a:lnTo>
                      <a:pt x="1278" y="207"/>
                    </a:lnTo>
                    <a:lnTo>
                      <a:pt x="1278" y="59"/>
                    </a:lnTo>
                    <a:lnTo>
                      <a:pt x="60" y="59"/>
                    </a:lnTo>
                    <a:lnTo>
                      <a:pt x="60"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164" name="组合 163"/>
          <p:cNvGrpSpPr/>
          <p:nvPr/>
        </p:nvGrpSpPr>
        <p:grpSpPr>
          <a:xfrm>
            <a:off x="7358675" y="2408183"/>
            <a:ext cx="2261869" cy="3698103"/>
            <a:chOff x="1485" y="2151"/>
            <a:chExt cx="2946" cy="4817"/>
          </a:xfrm>
        </p:grpSpPr>
        <p:sp>
          <p:nvSpPr>
            <p:cNvPr id="165" name="矩形: 圆角 63"/>
            <p:cNvSpPr/>
            <p:nvPr/>
          </p:nvSpPr>
          <p:spPr>
            <a:xfrm>
              <a:off x="1485" y="2151"/>
              <a:ext cx="2946" cy="4817"/>
            </a:xfrm>
            <a:prstGeom prst="roundRect">
              <a:avLst>
                <a:gd name="adj" fmla="val 8005"/>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66" name="椭圆 165"/>
            <p:cNvSpPr/>
            <p:nvPr/>
          </p:nvSpPr>
          <p:spPr>
            <a:xfrm>
              <a:off x="2188" y="2505"/>
              <a:ext cx="1545" cy="1545"/>
            </a:xfrm>
            <a:prstGeom prst="ellipse">
              <a:avLst/>
            </a:prstGeom>
            <a:solidFill>
              <a:srgbClr val="3FA4DE"/>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文本框 16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765" y="4235"/>
              <a:ext cx="2392" cy="521"/>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b="0" dirty="0">
                  <a:solidFill>
                    <a:schemeClr val="tx1">
                      <a:lumMod val="75000"/>
                      <a:lumOff val="25000"/>
                    </a:schemeClr>
                  </a:solidFill>
                  <a:latin typeface="宋体" panose="02010600030101010101" pitchFamily="2" charset="-122"/>
                  <a:ea typeface="宋体" panose="02010600030101010101" pitchFamily="2" charset="-122"/>
                  <a:cs typeface="+mn-ea"/>
                  <a:sym typeface="+mn-lt"/>
                </a:rPr>
                <a:t>项目研究基础</a:t>
              </a:r>
              <a:endParaRPr kumimoji="0" lang="zh-CN" altLang="zh-CN"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ea"/>
                <a:sym typeface="+mn-lt"/>
              </a:endParaRPr>
            </a:p>
          </p:txBody>
        </p:sp>
        <p:grpSp>
          <p:nvGrpSpPr>
            <p:cNvPr id="169" name="Group 41"/>
            <p:cNvGrpSpPr>
              <a:grpSpLocks noChangeAspect="1"/>
            </p:cNvGrpSpPr>
            <p:nvPr/>
          </p:nvGrpSpPr>
          <p:grpSpPr bwMode="auto">
            <a:xfrm>
              <a:off x="2438" y="2833"/>
              <a:ext cx="1044" cy="897"/>
              <a:chOff x="1927" y="800"/>
              <a:chExt cx="1904" cy="1636"/>
            </a:xfrm>
            <a:solidFill>
              <a:schemeClr val="bg1"/>
            </a:solidFill>
          </p:grpSpPr>
          <p:sp>
            <p:nvSpPr>
              <p:cNvPr id="170" name="Freeform 42"/>
              <p:cNvSpPr>
                <a:spLocks noEditPoints="1"/>
              </p:cNvSpPr>
              <p:nvPr/>
            </p:nvSpPr>
            <p:spPr bwMode="auto">
              <a:xfrm>
                <a:off x="2850" y="2019"/>
                <a:ext cx="683" cy="388"/>
              </a:xfrm>
              <a:custGeom>
                <a:avLst/>
                <a:gdLst>
                  <a:gd name="T0" fmla="*/ 624 w 683"/>
                  <a:gd name="T1" fmla="*/ 0 h 388"/>
                  <a:gd name="T2" fmla="*/ 683 w 683"/>
                  <a:gd name="T3" fmla="*/ 0 h 388"/>
                  <a:gd name="T4" fmla="*/ 683 w 683"/>
                  <a:gd name="T5" fmla="*/ 388 h 388"/>
                  <a:gd name="T6" fmla="*/ 624 w 683"/>
                  <a:gd name="T7" fmla="*/ 388 h 388"/>
                  <a:gd name="T8" fmla="*/ 624 w 683"/>
                  <a:gd name="T9" fmla="*/ 0 h 388"/>
                  <a:gd name="T10" fmla="*/ 0 w 683"/>
                  <a:gd name="T11" fmla="*/ 0 h 388"/>
                  <a:gd name="T12" fmla="*/ 60 w 683"/>
                  <a:gd name="T13" fmla="*/ 0 h 388"/>
                  <a:gd name="T14" fmla="*/ 60 w 683"/>
                  <a:gd name="T15" fmla="*/ 388 h 388"/>
                  <a:gd name="T16" fmla="*/ 0 w 683"/>
                  <a:gd name="T17" fmla="*/ 388 h 388"/>
                  <a:gd name="T18" fmla="*/ 0 w 683"/>
                  <a:gd name="T1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388">
                    <a:moveTo>
                      <a:pt x="624" y="0"/>
                    </a:moveTo>
                    <a:lnTo>
                      <a:pt x="683" y="0"/>
                    </a:lnTo>
                    <a:lnTo>
                      <a:pt x="683" y="388"/>
                    </a:lnTo>
                    <a:lnTo>
                      <a:pt x="624" y="388"/>
                    </a:lnTo>
                    <a:lnTo>
                      <a:pt x="624" y="0"/>
                    </a:lnTo>
                    <a:close/>
                    <a:moveTo>
                      <a:pt x="0" y="0"/>
                    </a:moveTo>
                    <a:lnTo>
                      <a:pt x="60" y="0"/>
                    </a:lnTo>
                    <a:lnTo>
                      <a:pt x="60" y="388"/>
                    </a:lnTo>
                    <a:lnTo>
                      <a:pt x="0" y="38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43"/>
              <p:cNvSpPr/>
              <p:nvPr/>
            </p:nvSpPr>
            <p:spPr bwMode="auto">
              <a:xfrm>
                <a:off x="2553" y="1014"/>
                <a:ext cx="1218" cy="1012"/>
              </a:xfrm>
              <a:custGeom>
                <a:avLst/>
                <a:gdLst>
                  <a:gd name="T0" fmla="*/ 1218 w 1218"/>
                  <a:gd name="T1" fmla="*/ 1012 h 1012"/>
                  <a:gd name="T2" fmla="*/ 0 w 1218"/>
                  <a:gd name="T3" fmla="*/ 1012 h 1012"/>
                  <a:gd name="T4" fmla="*/ 0 w 1218"/>
                  <a:gd name="T5" fmla="*/ 746 h 1012"/>
                  <a:gd name="T6" fmla="*/ 59 w 1218"/>
                  <a:gd name="T7" fmla="*/ 746 h 1012"/>
                  <a:gd name="T8" fmla="*/ 59 w 1218"/>
                  <a:gd name="T9" fmla="*/ 953 h 1012"/>
                  <a:gd name="T10" fmla="*/ 1159 w 1218"/>
                  <a:gd name="T11" fmla="*/ 953 h 1012"/>
                  <a:gd name="T12" fmla="*/ 1159 w 1218"/>
                  <a:gd name="T13" fmla="*/ 60 h 1012"/>
                  <a:gd name="T14" fmla="*/ 59 w 1218"/>
                  <a:gd name="T15" fmla="*/ 60 h 1012"/>
                  <a:gd name="T16" fmla="*/ 59 w 1218"/>
                  <a:gd name="T17" fmla="*/ 417 h 1012"/>
                  <a:gd name="T18" fmla="*/ 0 w 1218"/>
                  <a:gd name="T19" fmla="*/ 417 h 1012"/>
                  <a:gd name="T20" fmla="*/ 0 w 1218"/>
                  <a:gd name="T21" fmla="*/ 0 h 1012"/>
                  <a:gd name="T22" fmla="*/ 1218 w 1218"/>
                  <a:gd name="T23" fmla="*/ 0 h 1012"/>
                  <a:gd name="T24" fmla="*/ 1218 w 1218"/>
                  <a:gd name="T25" fmla="*/ 1012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8" h="1012">
                    <a:moveTo>
                      <a:pt x="1218" y="1012"/>
                    </a:moveTo>
                    <a:lnTo>
                      <a:pt x="0" y="1012"/>
                    </a:lnTo>
                    <a:lnTo>
                      <a:pt x="0" y="746"/>
                    </a:lnTo>
                    <a:lnTo>
                      <a:pt x="59" y="746"/>
                    </a:lnTo>
                    <a:lnTo>
                      <a:pt x="59" y="953"/>
                    </a:lnTo>
                    <a:lnTo>
                      <a:pt x="1159" y="953"/>
                    </a:lnTo>
                    <a:lnTo>
                      <a:pt x="1159" y="60"/>
                    </a:lnTo>
                    <a:lnTo>
                      <a:pt x="59" y="60"/>
                    </a:lnTo>
                    <a:lnTo>
                      <a:pt x="59" y="417"/>
                    </a:lnTo>
                    <a:lnTo>
                      <a:pt x="0" y="417"/>
                    </a:lnTo>
                    <a:lnTo>
                      <a:pt x="0" y="0"/>
                    </a:lnTo>
                    <a:lnTo>
                      <a:pt x="1218" y="0"/>
                    </a:lnTo>
                    <a:lnTo>
                      <a:pt x="1218" y="10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2" name="Freeform 44"/>
              <p:cNvSpPr>
                <a:spLocks noEditPoints="1"/>
              </p:cNvSpPr>
              <p:nvPr/>
            </p:nvSpPr>
            <p:spPr bwMode="auto">
              <a:xfrm>
                <a:off x="2103" y="995"/>
                <a:ext cx="331" cy="393"/>
              </a:xfrm>
              <a:custGeom>
                <a:avLst/>
                <a:gdLst>
                  <a:gd name="T0" fmla="*/ 70 w 139"/>
                  <a:gd name="T1" fmla="*/ 165 h 165"/>
                  <a:gd name="T2" fmla="*/ 20 w 139"/>
                  <a:gd name="T3" fmla="*/ 143 h 165"/>
                  <a:gd name="T4" fmla="*/ 1 w 139"/>
                  <a:gd name="T5" fmla="*/ 93 h 165"/>
                  <a:gd name="T6" fmla="*/ 1 w 139"/>
                  <a:gd name="T7" fmla="*/ 74 h 165"/>
                  <a:gd name="T8" fmla="*/ 35 w 139"/>
                  <a:gd name="T9" fmla="*/ 13 h 165"/>
                  <a:gd name="T10" fmla="*/ 105 w 139"/>
                  <a:gd name="T11" fmla="*/ 13 h 165"/>
                  <a:gd name="T12" fmla="*/ 139 w 139"/>
                  <a:gd name="T13" fmla="*/ 74 h 165"/>
                  <a:gd name="T14" fmla="*/ 139 w 139"/>
                  <a:gd name="T15" fmla="*/ 93 h 165"/>
                  <a:gd name="T16" fmla="*/ 119 w 139"/>
                  <a:gd name="T17" fmla="*/ 144 h 165"/>
                  <a:gd name="T18" fmla="*/ 70 w 139"/>
                  <a:gd name="T19" fmla="*/ 165 h 165"/>
                  <a:gd name="T20" fmla="*/ 70 w 139"/>
                  <a:gd name="T21" fmla="*/ 27 h 165"/>
                  <a:gd name="T22" fmla="*/ 38 w 139"/>
                  <a:gd name="T23" fmla="*/ 41 h 165"/>
                  <a:gd name="T24" fmla="*/ 26 w 139"/>
                  <a:gd name="T25" fmla="*/ 74 h 165"/>
                  <a:gd name="T26" fmla="*/ 26 w 139"/>
                  <a:gd name="T27" fmla="*/ 93 h 165"/>
                  <a:gd name="T28" fmla="*/ 38 w 139"/>
                  <a:gd name="T29" fmla="*/ 126 h 165"/>
                  <a:gd name="T30" fmla="*/ 70 w 139"/>
                  <a:gd name="T31" fmla="*/ 140 h 165"/>
                  <a:gd name="T32" fmla="*/ 101 w 139"/>
                  <a:gd name="T33" fmla="*/ 126 h 165"/>
                  <a:gd name="T34" fmla="*/ 114 w 139"/>
                  <a:gd name="T35" fmla="*/ 93 h 165"/>
                  <a:gd name="T36" fmla="*/ 114 w 139"/>
                  <a:gd name="T37" fmla="*/ 74 h 165"/>
                  <a:gd name="T38" fmla="*/ 101 w 139"/>
                  <a:gd name="T39" fmla="*/ 41 h 165"/>
                  <a:gd name="T40" fmla="*/ 70 w 139"/>
                  <a:gd name="T4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65">
                    <a:moveTo>
                      <a:pt x="70" y="165"/>
                    </a:moveTo>
                    <a:cubicBezTo>
                      <a:pt x="51" y="165"/>
                      <a:pt x="33" y="157"/>
                      <a:pt x="20" y="143"/>
                    </a:cubicBezTo>
                    <a:cubicBezTo>
                      <a:pt x="8" y="130"/>
                      <a:pt x="1" y="112"/>
                      <a:pt x="1" y="93"/>
                    </a:cubicBezTo>
                    <a:cubicBezTo>
                      <a:pt x="1" y="74"/>
                      <a:pt x="1" y="74"/>
                      <a:pt x="1" y="74"/>
                    </a:cubicBezTo>
                    <a:cubicBezTo>
                      <a:pt x="0" y="49"/>
                      <a:pt x="13" y="25"/>
                      <a:pt x="35" y="13"/>
                    </a:cubicBezTo>
                    <a:cubicBezTo>
                      <a:pt x="56" y="0"/>
                      <a:pt x="83" y="0"/>
                      <a:pt x="105" y="13"/>
                    </a:cubicBezTo>
                    <a:cubicBezTo>
                      <a:pt x="126" y="25"/>
                      <a:pt x="139" y="49"/>
                      <a:pt x="139" y="74"/>
                    </a:cubicBezTo>
                    <a:cubicBezTo>
                      <a:pt x="139" y="93"/>
                      <a:pt x="139" y="93"/>
                      <a:pt x="139" y="93"/>
                    </a:cubicBezTo>
                    <a:cubicBezTo>
                      <a:pt x="139" y="112"/>
                      <a:pt x="132" y="130"/>
                      <a:pt x="119" y="144"/>
                    </a:cubicBezTo>
                    <a:cubicBezTo>
                      <a:pt x="106" y="157"/>
                      <a:pt x="88" y="165"/>
                      <a:pt x="70" y="165"/>
                    </a:cubicBezTo>
                    <a:close/>
                    <a:moveTo>
                      <a:pt x="70" y="27"/>
                    </a:moveTo>
                    <a:cubicBezTo>
                      <a:pt x="58" y="28"/>
                      <a:pt x="46" y="33"/>
                      <a:pt x="38" y="41"/>
                    </a:cubicBezTo>
                    <a:cubicBezTo>
                      <a:pt x="30" y="50"/>
                      <a:pt x="26" y="62"/>
                      <a:pt x="26" y="74"/>
                    </a:cubicBezTo>
                    <a:cubicBezTo>
                      <a:pt x="26" y="93"/>
                      <a:pt x="26" y="93"/>
                      <a:pt x="26" y="93"/>
                    </a:cubicBezTo>
                    <a:cubicBezTo>
                      <a:pt x="26" y="105"/>
                      <a:pt x="30" y="117"/>
                      <a:pt x="38" y="126"/>
                    </a:cubicBezTo>
                    <a:cubicBezTo>
                      <a:pt x="46" y="134"/>
                      <a:pt x="58" y="139"/>
                      <a:pt x="70" y="140"/>
                    </a:cubicBezTo>
                    <a:cubicBezTo>
                      <a:pt x="82" y="139"/>
                      <a:pt x="93" y="134"/>
                      <a:pt x="101" y="126"/>
                    </a:cubicBezTo>
                    <a:cubicBezTo>
                      <a:pt x="110" y="117"/>
                      <a:pt x="114" y="105"/>
                      <a:pt x="114" y="93"/>
                    </a:cubicBezTo>
                    <a:cubicBezTo>
                      <a:pt x="114" y="74"/>
                      <a:pt x="114" y="74"/>
                      <a:pt x="114" y="74"/>
                    </a:cubicBezTo>
                    <a:cubicBezTo>
                      <a:pt x="114" y="62"/>
                      <a:pt x="110" y="50"/>
                      <a:pt x="101" y="41"/>
                    </a:cubicBezTo>
                    <a:cubicBezTo>
                      <a:pt x="93" y="33"/>
                      <a:pt x="82" y="28"/>
                      <a:pt x="7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3" name="Freeform 45"/>
              <p:cNvSpPr/>
              <p:nvPr/>
            </p:nvSpPr>
            <p:spPr bwMode="auto">
              <a:xfrm>
                <a:off x="1958" y="1455"/>
                <a:ext cx="921" cy="564"/>
              </a:xfrm>
              <a:custGeom>
                <a:avLst/>
                <a:gdLst>
                  <a:gd name="T0" fmla="*/ 387 w 387"/>
                  <a:gd name="T1" fmla="*/ 0 h 237"/>
                  <a:gd name="T2" fmla="*/ 100 w 387"/>
                  <a:gd name="T3" fmla="*/ 0 h 237"/>
                  <a:gd name="T4" fmla="*/ 0 w 387"/>
                  <a:gd name="T5" fmla="*/ 75 h 237"/>
                  <a:gd name="T6" fmla="*/ 0 w 387"/>
                  <a:gd name="T7" fmla="*/ 187 h 237"/>
                  <a:gd name="T8" fmla="*/ 50 w 387"/>
                  <a:gd name="T9" fmla="*/ 237 h 237"/>
                  <a:gd name="T10" fmla="*/ 212 w 387"/>
                  <a:gd name="T11" fmla="*/ 237 h 237"/>
                  <a:gd name="T12" fmla="*/ 212 w 387"/>
                  <a:gd name="T13" fmla="*/ 62 h 237"/>
                  <a:gd name="T14" fmla="*/ 325 w 387"/>
                  <a:gd name="T15" fmla="*/ 62 h 237"/>
                  <a:gd name="T16" fmla="*/ 387 w 38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37">
                    <a:moveTo>
                      <a:pt x="387" y="0"/>
                    </a:moveTo>
                    <a:cubicBezTo>
                      <a:pt x="100" y="0"/>
                      <a:pt x="100" y="0"/>
                      <a:pt x="100" y="0"/>
                    </a:cubicBezTo>
                    <a:cubicBezTo>
                      <a:pt x="40" y="0"/>
                      <a:pt x="0" y="19"/>
                      <a:pt x="0" y="75"/>
                    </a:cubicBezTo>
                    <a:cubicBezTo>
                      <a:pt x="0" y="187"/>
                      <a:pt x="0" y="187"/>
                      <a:pt x="0" y="187"/>
                    </a:cubicBezTo>
                    <a:cubicBezTo>
                      <a:pt x="0" y="215"/>
                      <a:pt x="22" y="237"/>
                      <a:pt x="50" y="237"/>
                    </a:cubicBezTo>
                    <a:cubicBezTo>
                      <a:pt x="212" y="237"/>
                      <a:pt x="212" y="237"/>
                      <a:pt x="212" y="237"/>
                    </a:cubicBezTo>
                    <a:cubicBezTo>
                      <a:pt x="212" y="62"/>
                      <a:pt x="212" y="62"/>
                      <a:pt x="212" y="62"/>
                    </a:cubicBezTo>
                    <a:cubicBezTo>
                      <a:pt x="325" y="62"/>
                      <a:pt x="325" y="62"/>
                      <a:pt x="325" y="62"/>
                    </a:cubicBezTo>
                    <a:cubicBezTo>
                      <a:pt x="362" y="62"/>
                      <a:pt x="387" y="27"/>
                      <a:pt x="387" y="0"/>
                    </a:cubicBezTo>
                    <a:close/>
                  </a:path>
                </a:pathLst>
              </a:custGeom>
              <a:solidFill>
                <a:srgbClr val="3FA4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46"/>
              <p:cNvSpPr>
                <a:spLocks noEditPoints="1"/>
              </p:cNvSpPr>
              <p:nvPr/>
            </p:nvSpPr>
            <p:spPr bwMode="auto">
              <a:xfrm>
                <a:off x="1927" y="1424"/>
                <a:ext cx="980" cy="626"/>
              </a:xfrm>
              <a:custGeom>
                <a:avLst/>
                <a:gdLst>
                  <a:gd name="T0" fmla="*/ 238 w 412"/>
                  <a:gd name="T1" fmla="*/ 263 h 263"/>
                  <a:gd name="T2" fmla="*/ 63 w 412"/>
                  <a:gd name="T3" fmla="*/ 263 h 263"/>
                  <a:gd name="T4" fmla="*/ 0 w 412"/>
                  <a:gd name="T5" fmla="*/ 200 h 263"/>
                  <a:gd name="T6" fmla="*/ 0 w 412"/>
                  <a:gd name="T7" fmla="*/ 88 h 263"/>
                  <a:gd name="T8" fmla="*/ 113 w 412"/>
                  <a:gd name="T9" fmla="*/ 0 h 263"/>
                  <a:gd name="T10" fmla="*/ 412 w 412"/>
                  <a:gd name="T11" fmla="*/ 0 h 263"/>
                  <a:gd name="T12" fmla="*/ 412 w 412"/>
                  <a:gd name="T13" fmla="*/ 13 h 263"/>
                  <a:gd name="T14" fmla="*/ 337 w 412"/>
                  <a:gd name="T15" fmla="*/ 88 h 263"/>
                  <a:gd name="T16" fmla="*/ 238 w 412"/>
                  <a:gd name="T17" fmla="*/ 88 h 263"/>
                  <a:gd name="T18" fmla="*/ 238 w 412"/>
                  <a:gd name="T19" fmla="*/ 263 h 263"/>
                  <a:gd name="T20" fmla="*/ 112 w 412"/>
                  <a:gd name="T21" fmla="*/ 25 h 263"/>
                  <a:gd name="T22" fmla="*/ 25 w 412"/>
                  <a:gd name="T23" fmla="*/ 88 h 263"/>
                  <a:gd name="T24" fmla="*/ 25 w 412"/>
                  <a:gd name="T25" fmla="*/ 200 h 263"/>
                  <a:gd name="T26" fmla="*/ 62 w 412"/>
                  <a:gd name="T27" fmla="*/ 238 h 263"/>
                  <a:gd name="T28" fmla="*/ 212 w 412"/>
                  <a:gd name="T29" fmla="*/ 238 h 263"/>
                  <a:gd name="T30" fmla="*/ 212 w 412"/>
                  <a:gd name="T31" fmla="*/ 63 h 263"/>
                  <a:gd name="T32" fmla="*/ 337 w 412"/>
                  <a:gd name="T33" fmla="*/ 63 h 263"/>
                  <a:gd name="T34" fmla="*/ 385 w 412"/>
                  <a:gd name="T35" fmla="*/ 25 h 263"/>
                  <a:gd name="T36" fmla="*/ 112 w 412"/>
                  <a:gd name="T37" fmla="*/ 2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263">
                    <a:moveTo>
                      <a:pt x="238" y="263"/>
                    </a:moveTo>
                    <a:cubicBezTo>
                      <a:pt x="63" y="263"/>
                      <a:pt x="63" y="263"/>
                      <a:pt x="63" y="263"/>
                    </a:cubicBezTo>
                    <a:cubicBezTo>
                      <a:pt x="28" y="262"/>
                      <a:pt x="0" y="234"/>
                      <a:pt x="0" y="200"/>
                    </a:cubicBezTo>
                    <a:cubicBezTo>
                      <a:pt x="0" y="88"/>
                      <a:pt x="0" y="88"/>
                      <a:pt x="0" y="88"/>
                    </a:cubicBezTo>
                    <a:cubicBezTo>
                      <a:pt x="0" y="29"/>
                      <a:pt x="38" y="0"/>
                      <a:pt x="113" y="0"/>
                    </a:cubicBezTo>
                    <a:cubicBezTo>
                      <a:pt x="412" y="0"/>
                      <a:pt x="412" y="0"/>
                      <a:pt x="412" y="0"/>
                    </a:cubicBezTo>
                    <a:cubicBezTo>
                      <a:pt x="412" y="13"/>
                      <a:pt x="412" y="13"/>
                      <a:pt x="412" y="13"/>
                    </a:cubicBezTo>
                    <a:cubicBezTo>
                      <a:pt x="412" y="48"/>
                      <a:pt x="382" y="88"/>
                      <a:pt x="337" y="88"/>
                    </a:cubicBezTo>
                    <a:cubicBezTo>
                      <a:pt x="238" y="88"/>
                      <a:pt x="238" y="88"/>
                      <a:pt x="238" y="88"/>
                    </a:cubicBezTo>
                    <a:lnTo>
                      <a:pt x="238" y="263"/>
                    </a:lnTo>
                    <a:close/>
                    <a:moveTo>
                      <a:pt x="112" y="25"/>
                    </a:moveTo>
                    <a:cubicBezTo>
                      <a:pt x="35" y="25"/>
                      <a:pt x="25" y="59"/>
                      <a:pt x="25" y="88"/>
                    </a:cubicBezTo>
                    <a:cubicBezTo>
                      <a:pt x="25" y="200"/>
                      <a:pt x="25" y="200"/>
                      <a:pt x="25" y="200"/>
                    </a:cubicBezTo>
                    <a:cubicBezTo>
                      <a:pt x="25" y="221"/>
                      <a:pt x="42" y="237"/>
                      <a:pt x="62" y="238"/>
                    </a:cubicBezTo>
                    <a:cubicBezTo>
                      <a:pt x="212" y="238"/>
                      <a:pt x="212" y="238"/>
                      <a:pt x="212" y="238"/>
                    </a:cubicBezTo>
                    <a:cubicBezTo>
                      <a:pt x="212" y="63"/>
                      <a:pt x="212" y="63"/>
                      <a:pt x="212" y="63"/>
                    </a:cubicBezTo>
                    <a:cubicBezTo>
                      <a:pt x="337" y="63"/>
                      <a:pt x="337" y="63"/>
                      <a:pt x="337" y="63"/>
                    </a:cubicBezTo>
                    <a:cubicBezTo>
                      <a:pt x="360" y="62"/>
                      <a:pt x="379" y="47"/>
                      <a:pt x="385" y="25"/>
                    </a:cubicBezTo>
                    <a:lnTo>
                      <a:pt x="11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Rectangle 47"/>
              <p:cNvSpPr>
                <a:spLocks noChangeArrowheads="1"/>
              </p:cNvSpPr>
              <p:nvPr/>
            </p:nvSpPr>
            <p:spPr bwMode="auto">
              <a:xfrm>
                <a:off x="2105" y="1633"/>
                <a:ext cx="357" cy="803"/>
              </a:xfrm>
              <a:prstGeom prst="rect">
                <a:avLst/>
              </a:prstGeom>
              <a:solidFill>
                <a:srgbClr val="3FA4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48"/>
              <p:cNvSpPr>
                <a:spLocks noEditPoints="1"/>
              </p:cNvSpPr>
              <p:nvPr/>
            </p:nvSpPr>
            <p:spPr bwMode="auto">
              <a:xfrm>
                <a:off x="2072" y="1177"/>
                <a:ext cx="1544" cy="1250"/>
              </a:xfrm>
              <a:custGeom>
                <a:avLst/>
                <a:gdLst>
                  <a:gd name="T0" fmla="*/ 357 w 1544"/>
                  <a:gd name="T1" fmla="*/ 447 h 1250"/>
                  <a:gd name="T2" fmla="*/ 416 w 1544"/>
                  <a:gd name="T3" fmla="*/ 447 h 1250"/>
                  <a:gd name="T4" fmla="*/ 416 w 1544"/>
                  <a:gd name="T5" fmla="*/ 1250 h 1250"/>
                  <a:gd name="T6" fmla="*/ 357 w 1544"/>
                  <a:gd name="T7" fmla="*/ 1250 h 1250"/>
                  <a:gd name="T8" fmla="*/ 357 w 1544"/>
                  <a:gd name="T9" fmla="*/ 447 h 1250"/>
                  <a:gd name="T10" fmla="*/ 178 w 1544"/>
                  <a:gd name="T11" fmla="*/ 773 h 1250"/>
                  <a:gd name="T12" fmla="*/ 238 w 1544"/>
                  <a:gd name="T13" fmla="*/ 773 h 1250"/>
                  <a:gd name="T14" fmla="*/ 238 w 1544"/>
                  <a:gd name="T15" fmla="*/ 1250 h 1250"/>
                  <a:gd name="T16" fmla="*/ 178 w 1544"/>
                  <a:gd name="T17" fmla="*/ 1250 h 1250"/>
                  <a:gd name="T18" fmla="*/ 178 w 1544"/>
                  <a:gd name="T19" fmla="*/ 773 h 1250"/>
                  <a:gd name="T20" fmla="*/ 0 w 1544"/>
                  <a:gd name="T21" fmla="*/ 447 h 1250"/>
                  <a:gd name="T22" fmla="*/ 59 w 1544"/>
                  <a:gd name="T23" fmla="*/ 447 h 1250"/>
                  <a:gd name="T24" fmla="*/ 59 w 1544"/>
                  <a:gd name="T25" fmla="*/ 1250 h 1250"/>
                  <a:gd name="T26" fmla="*/ 0 w 1544"/>
                  <a:gd name="T27" fmla="*/ 1250 h 1250"/>
                  <a:gd name="T28" fmla="*/ 0 w 1544"/>
                  <a:gd name="T29" fmla="*/ 447 h 1250"/>
                  <a:gd name="T30" fmla="*/ 847 w 1544"/>
                  <a:gd name="T31" fmla="*/ 626 h 1250"/>
                  <a:gd name="T32" fmla="*/ 623 w 1544"/>
                  <a:gd name="T33" fmla="*/ 626 h 1250"/>
                  <a:gd name="T34" fmla="*/ 623 w 1544"/>
                  <a:gd name="T35" fmla="*/ 566 h 1250"/>
                  <a:gd name="T36" fmla="*/ 816 w 1544"/>
                  <a:gd name="T37" fmla="*/ 566 h 1250"/>
                  <a:gd name="T38" fmla="*/ 907 w 1544"/>
                  <a:gd name="T39" fmla="*/ 447 h 1250"/>
                  <a:gd name="T40" fmla="*/ 1083 w 1544"/>
                  <a:gd name="T41" fmla="*/ 447 h 1250"/>
                  <a:gd name="T42" fmla="*/ 1261 w 1544"/>
                  <a:gd name="T43" fmla="*/ 150 h 1250"/>
                  <a:gd name="T44" fmla="*/ 1380 w 1544"/>
                  <a:gd name="T45" fmla="*/ 150 h 1250"/>
                  <a:gd name="T46" fmla="*/ 1468 w 1544"/>
                  <a:gd name="T47" fmla="*/ 0 h 1250"/>
                  <a:gd name="T48" fmla="*/ 1544 w 1544"/>
                  <a:gd name="T49" fmla="*/ 0 h 1250"/>
                  <a:gd name="T50" fmla="*/ 1544 w 1544"/>
                  <a:gd name="T51" fmla="*/ 59 h 1250"/>
                  <a:gd name="T52" fmla="*/ 1504 w 1544"/>
                  <a:gd name="T53" fmla="*/ 59 h 1250"/>
                  <a:gd name="T54" fmla="*/ 1413 w 1544"/>
                  <a:gd name="T55" fmla="*/ 209 h 1250"/>
                  <a:gd name="T56" fmla="*/ 1294 w 1544"/>
                  <a:gd name="T57" fmla="*/ 209 h 1250"/>
                  <a:gd name="T58" fmla="*/ 1116 w 1544"/>
                  <a:gd name="T59" fmla="*/ 507 h 1250"/>
                  <a:gd name="T60" fmla="*/ 935 w 1544"/>
                  <a:gd name="T61" fmla="*/ 507 h 1250"/>
                  <a:gd name="T62" fmla="*/ 847 w 1544"/>
                  <a:gd name="T63" fmla="*/ 626 h 1250"/>
                  <a:gd name="T64" fmla="*/ 714 w 1544"/>
                  <a:gd name="T65" fmla="*/ 1190 h 1250"/>
                  <a:gd name="T66" fmla="*/ 892 w 1544"/>
                  <a:gd name="T67" fmla="*/ 1190 h 1250"/>
                  <a:gd name="T68" fmla="*/ 892 w 1544"/>
                  <a:gd name="T69" fmla="*/ 1250 h 1250"/>
                  <a:gd name="T70" fmla="*/ 714 w 1544"/>
                  <a:gd name="T71" fmla="*/ 1250 h 1250"/>
                  <a:gd name="T72" fmla="*/ 714 w 1544"/>
                  <a:gd name="T73" fmla="*/ 1190 h 1250"/>
                  <a:gd name="T74" fmla="*/ 1337 w 1544"/>
                  <a:gd name="T75" fmla="*/ 1190 h 1250"/>
                  <a:gd name="T76" fmla="*/ 1516 w 1544"/>
                  <a:gd name="T77" fmla="*/ 1190 h 1250"/>
                  <a:gd name="T78" fmla="*/ 1516 w 1544"/>
                  <a:gd name="T79" fmla="*/ 1250 h 1250"/>
                  <a:gd name="T80" fmla="*/ 1337 w 1544"/>
                  <a:gd name="T81" fmla="*/ 1250 h 1250"/>
                  <a:gd name="T82" fmla="*/ 1337 w 1544"/>
                  <a:gd name="T83" fmla="*/ 119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4" h="1250">
                    <a:moveTo>
                      <a:pt x="357" y="447"/>
                    </a:moveTo>
                    <a:lnTo>
                      <a:pt x="416" y="447"/>
                    </a:lnTo>
                    <a:lnTo>
                      <a:pt x="416" y="1250"/>
                    </a:lnTo>
                    <a:lnTo>
                      <a:pt x="357" y="1250"/>
                    </a:lnTo>
                    <a:lnTo>
                      <a:pt x="357" y="447"/>
                    </a:lnTo>
                    <a:close/>
                    <a:moveTo>
                      <a:pt x="178" y="773"/>
                    </a:moveTo>
                    <a:lnTo>
                      <a:pt x="238" y="773"/>
                    </a:lnTo>
                    <a:lnTo>
                      <a:pt x="238" y="1250"/>
                    </a:lnTo>
                    <a:lnTo>
                      <a:pt x="178" y="1250"/>
                    </a:lnTo>
                    <a:lnTo>
                      <a:pt x="178" y="773"/>
                    </a:lnTo>
                    <a:close/>
                    <a:moveTo>
                      <a:pt x="0" y="447"/>
                    </a:moveTo>
                    <a:lnTo>
                      <a:pt x="59" y="447"/>
                    </a:lnTo>
                    <a:lnTo>
                      <a:pt x="59" y="1250"/>
                    </a:lnTo>
                    <a:lnTo>
                      <a:pt x="0" y="1250"/>
                    </a:lnTo>
                    <a:lnTo>
                      <a:pt x="0" y="447"/>
                    </a:lnTo>
                    <a:close/>
                    <a:moveTo>
                      <a:pt x="847" y="626"/>
                    </a:moveTo>
                    <a:lnTo>
                      <a:pt x="623" y="626"/>
                    </a:lnTo>
                    <a:lnTo>
                      <a:pt x="623" y="566"/>
                    </a:lnTo>
                    <a:lnTo>
                      <a:pt x="816" y="566"/>
                    </a:lnTo>
                    <a:lnTo>
                      <a:pt x="907" y="447"/>
                    </a:lnTo>
                    <a:lnTo>
                      <a:pt x="1083" y="447"/>
                    </a:lnTo>
                    <a:lnTo>
                      <a:pt x="1261" y="150"/>
                    </a:lnTo>
                    <a:lnTo>
                      <a:pt x="1380" y="150"/>
                    </a:lnTo>
                    <a:lnTo>
                      <a:pt x="1468" y="0"/>
                    </a:lnTo>
                    <a:lnTo>
                      <a:pt x="1544" y="0"/>
                    </a:lnTo>
                    <a:lnTo>
                      <a:pt x="1544" y="59"/>
                    </a:lnTo>
                    <a:lnTo>
                      <a:pt x="1504" y="59"/>
                    </a:lnTo>
                    <a:lnTo>
                      <a:pt x="1413" y="209"/>
                    </a:lnTo>
                    <a:lnTo>
                      <a:pt x="1294" y="209"/>
                    </a:lnTo>
                    <a:lnTo>
                      <a:pt x="1116" y="507"/>
                    </a:lnTo>
                    <a:lnTo>
                      <a:pt x="935" y="507"/>
                    </a:lnTo>
                    <a:lnTo>
                      <a:pt x="847" y="626"/>
                    </a:lnTo>
                    <a:close/>
                    <a:moveTo>
                      <a:pt x="714" y="1190"/>
                    </a:moveTo>
                    <a:lnTo>
                      <a:pt x="892" y="1190"/>
                    </a:lnTo>
                    <a:lnTo>
                      <a:pt x="892" y="1250"/>
                    </a:lnTo>
                    <a:lnTo>
                      <a:pt x="714" y="1250"/>
                    </a:lnTo>
                    <a:lnTo>
                      <a:pt x="714" y="1190"/>
                    </a:lnTo>
                    <a:close/>
                    <a:moveTo>
                      <a:pt x="1337" y="1190"/>
                    </a:moveTo>
                    <a:lnTo>
                      <a:pt x="1516" y="1190"/>
                    </a:lnTo>
                    <a:lnTo>
                      <a:pt x="1516" y="1250"/>
                    </a:lnTo>
                    <a:lnTo>
                      <a:pt x="1337" y="1250"/>
                    </a:lnTo>
                    <a:lnTo>
                      <a:pt x="1337" y="1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49"/>
              <p:cNvSpPr>
                <a:spLocks noEditPoints="1"/>
              </p:cNvSpPr>
              <p:nvPr/>
            </p:nvSpPr>
            <p:spPr bwMode="auto">
              <a:xfrm>
                <a:off x="2493" y="800"/>
                <a:ext cx="1338" cy="266"/>
              </a:xfrm>
              <a:custGeom>
                <a:avLst/>
                <a:gdLst>
                  <a:gd name="T0" fmla="*/ 1338 w 1338"/>
                  <a:gd name="T1" fmla="*/ 266 h 266"/>
                  <a:gd name="T2" fmla="*/ 0 w 1338"/>
                  <a:gd name="T3" fmla="*/ 266 h 266"/>
                  <a:gd name="T4" fmla="*/ 0 w 1338"/>
                  <a:gd name="T5" fmla="*/ 0 h 266"/>
                  <a:gd name="T6" fmla="*/ 1338 w 1338"/>
                  <a:gd name="T7" fmla="*/ 0 h 266"/>
                  <a:gd name="T8" fmla="*/ 1338 w 1338"/>
                  <a:gd name="T9" fmla="*/ 266 h 266"/>
                  <a:gd name="T10" fmla="*/ 60 w 1338"/>
                  <a:gd name="T11" fmla="*/ 207 h 266"/>
                  <a:gd name="T12" fmla="*/ 1278 w 1338"/>
                  <a:gd name="T13" fmla="*/ 207 h 266"/>
                  <a:gd name="T14" fmla="*/ 1278 w 1338"/>
                  <a:gd name="T15" fmla="*/ 59 h 266"/>
                  <a:gd name="T16" fmla="*/ 60 w 1338"/>
                  <a:gd name="T17" fmla="*/ 59 h 266"/>
                  <a:gd name="T18" fmla="*/ 60 w 1338"/>
                  <a:gd name="T19" fmla="*/ 20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266">
                    <a:moveTo>
                      <a:pt x="1338" y="266"/>
                    </a:moveTo>
                    <a:lnTo>
                      <a:pt x="0" y="266"/>
                    </a:lnTo>
                    <a:lnTo>
                      <a:pt x="0" y="0"/>
                    </a:lnTo>
                    <a:lnTo>
                      <a:pt x="1338" y="0"/>
                    </a:lnTo>
                    <a:lnTo>
                      <a:pt x="1338" y="266"/>
                    </a:lnTo>
                    <a:close/>
                    <a:moveTo>
                      <a:pt x="60" y="207"/>
                    </a:moveTo>
                    <a:lnTo>
                      <a:pt x="1278" y="207"/>
                    </a:lnTo>
                    <a:lnTo>
                      <a:pt x="1278" y="59"/>
                    </a:lnTo>
                    <a:lnTo>
                      <a:pt x="60" y="59"/>
                    </a:lnTo>
                    <a:lnTo>
                      <a:pt x="60"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9" name="组合 8"/>
          <p:cNvGrpSpPr/>
          <p:nvPr/>
        </p:nvGrpSpPr>
        <p:grpSpPr>
          <a:xfrm>
            <a:off x="9591734" y="3466786"/>
            <a:ext cx="2507558" cy="3698103"/>
            <a:chOff x="1327" y="2260"/>
            <a:chExt cx="3266" cy="4817"/>
          </a:xfrm>
        </p:grpSpPr>
        <p:sp>
          <p:nvSpPr>
            <p:cNvPr id="10" name="矩形: 圆角 63"/>
            <p:cNvSpPr/>
            <p:nvPr/>
          </p:nvSpPr>
          <p:spPr>
            <a:xfrm>
              <a:off x="1487" y="2260"/>
              <a:ext cx="2946" cy="4817"/>
            </a:xfrm>
            <a:prstGeom prst="roundRect">
              <a:avLst>
                <a:gd name="adj" fmla="val 8005"/>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11" name="椭圆 10"/>
            <p:cNvSpPr/>
            <p:nvPr/>
          </p:nvSpPr>
          <p:spPr>
            <a:xfrm>
              <a:off x="2188" y="2505"/>
              <a:ext cx="1545" cy="1545"/>
            </a:xfrm>
            <a:prstGeom prst="ellipse">
              <a:avLst/>
            </a:prstGeom>
            <a:solidFill>
              <a:srgbClr val="3FA4DE"/>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327" y="4163"/>
              <a:ext cx="3266" cy="521"/>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ea"/>
                  <a:sym typeface="+mn-lt"/>
                </a:rPr>
                <a:t>项目规划</a:t>
              </a:r>
              <a:endParaRPr kumimoji="0" lang="zh-CN" altLang="en-US"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41"/>
            <p:cNvGrpSpPr>
              <a:grpSpLocks noChangeAspect="1"/>
            </p:cNvGrpSpPr>
            <p:nvPr/>
          </p:nvGrpSpPr>
          <p:grpSpPr bwMode="auto">
            <a:xfrm>
              <a:off x="2438" y="2833"/>
              <a:ext cx="1044" cy="897"/>
              <a:chOff x="1927" y="800"/>
              <a:chExt cx="1904" cy="1636"/>
            </a:xfrm>
            <a:solidFill>
              <a:schemeClr val="bg1"/>
            </a:solidFill>
          </p:grpSpPr>
          <p:sp>
            <p:nvSpPr>
              <p:cNvPr id="17" name="Freeform 42"/>
              <p:cNvSpPr>
                <a:spLocks noEditPoints="1"/>
              </p:cNvSpPr>
              <p:nvPr/>
            </p:nvSpPr>
            <p:spPr bwMode="auto">
              <a:xfrm>
                <a:off x="2850" y="2019"/>
                <a:ext cx="683" cy="388"/>
              </a:xfrm>
              <a:custGeom>
                <a:avLst/>
                <a:gdLst>
                  <a:gd name="T0" fmla="*/ 624 w 683"/>
                  <a:gd name="T1" fmla="*/ 0 h 388"/>
                  <a:gd name="T2" fmla="*/ 683 w 683"/>
                  <a:gd name="T3" fmla="*/ 0 h 388"/>
                  <a:gd name="T4" fmla="*/ 683 w 683"/>
                  <a:gd name="T5" fmla="*/ 388 h 388"/>
                  <a:gd name="T6" fmla="*/ 624 w 683"/>
                  <a:gd name="T7" fmla="*/ 388 h 388"/>
                  <a:gd name="T8" fmla="*/ 624 w 683"/>
                  <a:gd name="T9" fmla="*/ 0 h 388"/>
                  <a:gd name="T10" fmla="*/ 0 w 683"/>
                  <a:gd name="T11" fmla="*/ 0 h 388"/>
                  <a:gd name="T12" fmla="*/ 60 w 683"/>
                  <a:gd name="T13" fmla="*/ 0 h 388"/>
                  <a:gd name="T14" fmla="*/ 60 w 683"/>
                  <a:gd name="T15" fmla="*/ 388 h 388"/>
                  <a:gd name="T16" fmla="*/ 0 w 683"/>
                  <a:gd name="T17" fmla="*/ 388 h 388"/>
                  <a:gd name="T18" fmla="*/ 0 w 683"/>
                  <a:gd name="T1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388">
                    <a:moveTo>
                      <a:pt x="624" y="0"/>
                    </a:moveTo>
                    <a:lnTo>
                      <a:pt x="683" y="0"/>
                    </a:lnTo>
                    <a:lnTo>
                      <a:pt x="683" y="388"/>
                    </a:lnTo>
                    <a:lnTo>
                      <a:pt x="624" y="388"/>
                    </a:lnTo>
                    <a:lnTo>
                      <a:pt x="624" y="0"/>
                    </a:lnTo>
                    <a:close/>
                    <a:moveTo>
                      <a:pt x="0" y="0"/>
                    </a:moveTo>
                    <a:lnTo>
                      <a:pt x="60" y="0"/>
                    </a:lnTo>
                    <a:lnTo>
                      <a:pt x="60" y="388"/>
                    </a:lnTo>
                    <a:lnTo>
                      <a:pt x="0" y="38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43"/>
              <p:cNvSpPr/>
              <p:nvPr/>
            </p:nvSpPr>
            <p:spPr bwMode="auto">
              <a:xfrm>
                <a:off x="2553" y="1014"/>
                <a:ext cx="1218" cy="1012"/>
              </a:xfrm>
              <a:custGeom>
                <a:avLst/>
                <a:gdLst>
                  <a:gd name="T0" fmla="*/ 1218 w 1218"/>
                  <a:gd name="T1" fmla="*/ 1012 h 1012"/>
                  <a:gd name="T2" fmla="*/ 0 w 1218"/>
                  <a:gd name="T3" fmla="*/ 1012 h 1012"/>
                  <a:gd name="T4" fmla="*/ 0 w 1218"/>
                  <a:gd name="T5" fmla="*/ 746 h 1012"/>
                  <a:gd name="T6" fmla="*/ 59 w 1218"/>
                  <a:gd name="T7" fmla="*/ 746 h 1012"/>
                  <a:gd name="T8" fmla="*/ 59 w 1218"/>
                  <a:gd name="T9" fmla="*/ 953 h 1012"/>
                  <a:gd name="T10" fmla="*/ 1159 w 1218"/>
                  <a:gd name="T11" fmla="*/ 953 h 1012"/>
                  <a:gd name="T12" fmla="*/ 1159 w 1218"/>
                  <a:gd name="T13" fmla="*/ 60 h 1012"/>
                  <a:gd name="T14" fmla="*/ 59 w 1218"/>
                  <a:gd name="T15" fmla="*/ 60 h 1012"/>
                  <a:gd name="T16" fmla="*/ 59 w 1218"/>
                  <a:gd name="T17" fmla="*/ 417 h 1012"/>
                  <a:gd name="T18" fmla="*/ 0 w 1218"/>
                  <a:gd name="T19" fmla="*/ 417 h 1012"/>
                  <a:gd name="T20" fmla="*/ 0 w 1218"/>
                  <a:gd name="T21" fmla="*/ 0 h 1012"/>
                  <a:gd name="T22" fmla="*/ 1218 w 1218"/>
                  <a:gd name="T23" fmla="*/ 0 h 1012"/>
                  <a:gd name="T24" fmla="*/ 1218 w 1218"/>
                  <a:gd name="T25" fmla="*/ 1012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8" h="1012">
                    <a:moveTo>
                      <a:pt x="1218" y="1012"/>
                    </a:moveTo>
                    <a:lnTo>
                      <a:pt x="0" y="1012"/>
                    </a:lnTo>
                    <a:lnTo>
                      <a:pt x="0" y="746"/>
                    </a:lnTo>
                    <a:lnTo>
                      <a:pt x="59" y="746"/>
                    </a:lnTo>
                    <a:lnTo>
                      <a:pt x="59" y="953"/>
                    </a:lnTo>
                    <a:lnTo>
                      <a:pt x="1159" y="953"/>
                    </a:lnTo>
                    <a:lnTo>
                      <a:pt x="1159" y="60"/>
                    </a:lnTo>
                    <a:lnTo>
                      <a:pt x="59" y="60"/>
                    </a:lnTo>
                    <a:lnTo>
                      <a:pt x="59" y="417"/>
                    </a:lnTo>
                    <a:lnTo>
                      <a:pt x="0" y="417"/>
                    </a:lnTo>
                    <a:lnTo>
                      <a:pt x="0" y="0"/>
                    </a:lnTo>
                    <a:lnTo>
                      <a:pt x="1218" y="0"/>
                    </a:lnTo>
                    <a:lnTo>
                      <a:pt x="1218" y="10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44"/>
              <p:cNvSpPr>
                <a:spLocks noEditPoints="1"/>
              </p:cNvSpPr>
              <p:nvPr/>
            </p:nvSpPr>
            <p:spPr bwMode="auto">
              <a:xfrm>
                <a:off x="2103" y="995"/>
                <a:ext cx="331" cy="393"/>
              </a:xfrm>
              <a:custGeom>
                <a:avLst/>
                <a:gdLst>
                  <a:gd name="T0" fmla="*/ 70 w 139"/>
                  <a:gd name="T1" fmla="*/ 165 h 165"/>
                  <a:gd name="T2" fmla="*/ 20 w 139"/>
                  <a:gd name="T3" fmla="*/ 143 h 165"/>
                  <a:gd name="T4" fmla="*/ 1 w 139"/>
                  <a:gd name="T5" fmla="*/ 93 h 165"/>
                  <a:gd name="T6" fmla="*/ 1 w 139"/>
                  <a:gd name="T7" fmla="*/ 74 h 165"/>
                  <a:gd name="T8" fmla="*/ 35 w 139"/>
                  <a:gd name="T9" fmla="*/ 13 h 165"/>
                  <a:gd name="T10" fmla="*/ 105 w 139"/>
                  <a:gd name="T11" fmla="*/ 13 h 165"/>
                  <a:gd name="T12" fmla="*/ 139 w 139"/>
                  <a:gd name="T13" fmla="*/ 74 h 165"/>
                  <a:gd name="T14" fmla="*/ 139 w 139"/>
                  <a:gd name="T15" fmla="*/ 93 h 165"/>
                  <a:gd name="T16" fmla="*/ 119 w 139"/>
                  <a:gd name="T17" fmla="*/ 144 h 165"/>
                  <a:gd name="T18" fmla="*/ 70 w 139"/>
                  <a:gd name="T19" fmla="*/ 165 h 165"/>
                  <a:gd name="T20" fmla="*/ 70 w 139"/>
                  <a:gd name="T21" fmla="*/ 27 h 165"/>
                  <a:gd name="T22" fmla="*/ 38 w 139"/>
                  <a:gd name="T23" fmla="*/ 41 h 165"/>
                  <a:gd name="T24" fmla="*/ 26 w 139"/>
                  <a:gd name="T25" fmla="*/ 74 h 165"/>
                  <a:gd name="T26" fmla="*/ 26 w 139"/>
                  <a:gd name="T27" fmla="*/ 93 h 165"/>
                  <a:gd name="T28" fmla="*/ 38 w 139"/>
                  <a:gd name="T29" fmla="*/ 126 h 165"/>
                  <a:gd name="T30" fmla="*/ 70 w 139"/>
                  <a:gd name="T31" fmla="*/ 140 h 165"/>
                  <a:gd name="T32" fmla="*/ 101 w 139"/>
                  <a:gd name="T33" fmla="*/ 126 h 165"/>
                  <a:gd name="T34" fmla="*/ 114 w 139"/>
                  <a:gd name="T35" fmla="*/ 93 h 165"/>
                  <a:gd name="T36" fmla="*/ 114 w 139"/>
                  <a:gd name="T37" fmla="*/ 74 h 165"/>
                  <a:gd name="T38" fmla="*/ 101 w 139"/>
                  <a:gd name="T39" fmla="*/ 41 h 165"/>
                  <a:gd name="T40" fmla="*/ 70 w 139"/>
                  <a:gd name="T41" fmla="*/ 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65">
                    <a:moveTo>
                      <a:pt x="70" y="165"/>
                    </a:moveTo>
                    <a:cubicBezTo>
                      <a:pt x="51" y="165"/>
                      <a:pt x="33" y="157"/>
                      <a:pt x="20" y="143"/>
                    </a:cubicBezTo>
                    <a:cubicBezTo>
                      <a:pt x="8" y="130"/>
                      <a:pt x="1" y="112"/>
                      <a:pt x="1" y="93"/>
                    </a:cubicBezTo>
                    <a:cubicBezTo>
                      <a:pt x="1" y="74"/>
                      <a:pt x="1" y="74"/>
                      <a:pt x="1" y="74"/>
                    </a:cubicBezTo>
                    <a:cubicBezTo>
                      <a:pt x="0" y="49"/>
                      <a:pt x="13" y="25"/>
                      <a:pt x="35" y="13"/>
                    </a:cubicBezTo>
                    <a:cubicBezTo>
                      <a:pt x="56" y="0"/>
                      <a:pt x="83" y="0"/>
                      <a:pt x="105" y="13"/>
                    </a:cubicBezTo>
                    <a:cubicBezTo>
                      <a:pt x="126" y="25"/>
                      <a:pt x="139" y="49"/>
                      <a:pt x="139" y="74"/>
                    </a:cubicBezTo>
                    <a:cubicBezTo>
                      <a:pt x="139" y="93"/>
                      <a:pt x="139" y="93"/>
                      <a:pt x="139" y="93"/>
                    </a:cubicBezTo>
                    <a:cubicBezTo>
                      <a:pt x="139" y="112"/>
                      <a:pt x="132" y="130"/>
                      <a:pt x="119" y="144"/>
                    </a:cubicBezTo>
                    <a:cubicBezTo>
                      <a:pt x="106" y="157"/>
                      <a:pt x="88" y="165"/>
                      <a:pt x="70" y="165"/>
                    </a:cubicBezTo>
                    <a:close/>
                    <a:moveTo>
                      <a:pt x="70" y="27"/>
                    </a:moveTo>
                    <a:cubicBezTo>
                      <a:pt x="58" y="28"/>
                      <a:pt x="46" y="33"/>
                      <a:pt x="38" y="41"/>
                    </a:cubicBezTo>
                    <a:cubicBezTo>
                      <a:pt x="30" y="50"/>
                      <a:pt x="26" y="62"/>
                      <a:pt x="26" y="74"/>
                    </a:cubicBezTo>
                    <a:cubicBezTo>
                      <a:pt x="26" y="93"/>
                      <a:pt x="26" y="93"/>
                      <a:pt x="26" y="93"/>
                    </a:cubicBezTo>
                    <a:cubicBezTo>
                      <a:pt x="26" y="105"/>
                      <a:pt x="30" y="117"/>
                      <a:pt x="38" y="126"/>
                    </a:cubicBezTo>
                    <a:cubicBezTo>
                      <a:pt x="46" y="134"/>
                      <a:pt x="58" y="139"/>
                      <a:pt x="70" y="140"/>
                    </a:cubicBezTo>
                    <a:cubicBezTo>
                      <a:pt x="82" y="139"/>
                      <a:pt x="93" y="134"/>
                      <a:pt x="101" y="126"/>
                    </a:cubicBezTo>
                    <a:cubicBezTo>
                      <a:pt x="110" y="117"/>
                      <a:pt x="114" y="105"/>
                      <a:pt x="114" y="93"/>
                    </a:cubicBezTo>
                    <a:cubicBezTo>
                      <a:pt x="114" y="74"/>
                      <a:pt x="114" y="74"/>
                      <a:pt x="114" y="74"/>
                    </a:cubicBezTo>
                    <a:cubicBezTo>
                      <a:pt x="114" y="62"/>
                      <a:pt x="110" y="50"/>
                      <a:pt x="101" y="41"/>
                    </a:cubicBezTo>
                    <a:cubicBezTo>
                      <a:pt x="93" y="33"/>
                      <a:pt x="82" y="28"/>
                      <a:pt x="7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45"/>
              <p:cNvSpPr/>
              <p:nvPr/>
            </p:nvSpPr>
            <p:spPr bwMode="auto">
              <a:xfrm>
                <a:off x="1958" y="1455"/>
                <a:ext cx="921" cy="564"/>
              </a:xfrm>
              <a:custGeom>
                <a:avLst/>
                <a:gdLst>
                  <a:gd name="T0" fmla="*/ 387 w 387"/>
                  <a:gd name="T1" fmla="*/ 0 h 237"/>
                  <a:gd name="T2" fmla="*/ 100 w 387"/>
                  <a:gd name="T3" fmla="*/ 0 h 237"/>
                  <a:gd name="T4" fmla="*/ 0 w 387"/>
                  <a:gd name="T5" fmla="*/ 75 h 237"/>
                  <a:gd name="T6" fmla="*/ 0 w 387"/>
                  <a:gd name="T7" fmla="*/ 187 h 237"/>
                  <a:gd name="T8" fmla="*/ 50 w 387"/>
                  <a:gd name="T9" fmla="*/ 237 h 237"/>
                  <a:gd name="T10" fmla="*/ 212 w 387"/>
                  <a:gd name="T11" fmla="*/ 237 h 237"/>
                  <a:gd name="T12" fmla="*/ 212 w 387"/>
                  <a:gd name="T13" fmla="*/ 62 h 237"/>
                  <a:gd name="T14" fmla="*/ 325 w 387"/>
                  <a:gd name="T15" fmla="*/ 62 h 237"/>
                  <a:gd name="T16" fmla="*/ 387 w 38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37">
                    <a:moveTo>
                      <a:pt x="387" y="0"/>
                    </a:moveTo>
                    <a:cubicBezTo>
                      <a:pt x="100" y="0"/>
                      <a:pt x="100" y="0"/>
                      <a:pt x="100" y="0"/>
                    </a:cubicBezTo>
                    <a:cubicBezTo>
                      <a:pt x="40" y="0"/>
                      <a:pt x="0" y="19"/>
                      <a:pt x="0" y="75"/>
                    </a:cubicBezTo>
                    <a:cubicBezTo>
                      <a:pt x="0" y="187"/>
                      <a:pt x="0" y="187"/>
                      <a:pt x="0" y="187"/>
                    </a:cubicBezTo>
                    <a:cubicBezTo>
                      <a:pt x="0" y="215"/>
                      <a:pt x="22" y="237"/>
                      <a:pt x="50" y="237"/>
                    </a:cubicBezTo>
                    <a:cubicBezTo>
                      <a:pt x="212" y="237"/>
                      <a:pt x="212" y="237"/>
                      <a:pt x="212" y="237"/>
                    </a:cubicBezTo>
                    <a:cubicBezTo>
                      <a:pt x="212" y="62"/>
                      <a:pt x="212" y="62"/>
                      <a:pt x="212" y="62"/>
                    </a:cubicBezTo>
                    <a:cubicBezTo>
                      <a:pt x="325" y="62"/>
                      <a:pt x="325" y="62"/>
                      <a:pt x="325" y="62"/>
                    </a:cubicBezTo>
                    <a:cubicBezTo>
                      <a:pt x="362" y="62"/>
                      <a:pt x="387" y="27"/>
                      <a:pt x="387" y="0"/>
                    </a:cubicBezTo>
                    <a:close/>
                  </a:path>
                </a:pathLst>
              </a:custGeom>
              <a:solidFill>
                <a:srgbClr val="3FA4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46"/>
              <p:cNvSpPr>
                <a:spLocks noEditPoints="1"/>
              </p:cNvSpPr>
              <p:nvPr/>
            </p:nvSpPr>
            <p:spPr bwMode="auto">
              <a:xfrm>
                <a:off x="1927" y="1424"/>
                <a:ext cx="980" cy="626"/>
              </a:xfrm>
              <a:custGeom>
                <a:avLst/>
                <a:gdLst>
                  <a:gd name="T0" fmla="*/ 238 w 412"/>
                  <a:gd name="T1" fmla="*/ 263 h 263"/>
                  <a:gd name="T2" fmla="*/ 63 w 412"/>
                  <a:gd name="T3" fmla="*/ 263 h 263"/>
                  <a:gd name="T4" fmla="*/ 0 w 412"/>
                  <a:gd name="T5" fmla="*/ 200 h 263"/>
                  <a:gd name="T6" fmla="*/ 0 w 412"/>
                  <a:gd name="T7" fmla="*/ 88 h 263"/>
                  <a:gd name="T8" fmla="*/ 113 w 412"/>
                  <a:gd name="T9" fmla="*/ 0 h 263"/>
                  <a:gd name="T10" fmla="*/ 412 w 412"/>
                  <a:gd name="T11" fmla="*/ 0 h 263"/>
                  <a:gd name="T12" fmla="*/ 412 w 412"/>
                  <a:gd name="T13" fmla="*/ 13 h 263"/>
                  <a:gd name="T14" fmla="*/ 337 w 412"/>
                  <a:gd name="T15" fmla="*/ 88 h 263"/>
                  <a:gd name="T16" fmla="*/ 238 w 412"/>
                  <a:gd name="T17" fmla="*/ 88 h 263"/>
                  <a:gd name="T18" fmla="*/ 238 w 412"/>
                  <a:gd name="T19" fmla="*/ 263 h 263"/>
                  <a:gd name="T20" fmla="*/ 112 w 412"/>
                  <a:gd name="T21" fmla="*/ 25 h 263"/>
                  <a:gd name="T22" fmla="*/ 25 w 412"/>
                  <a:gd name="T23" fmla="*/ 88 h 263"/>
                  <a:gd name="T24" fmla="*/ 25 w 412"/>
                  <a:gd name="T25" fmla="*/ 200 h 263"/>
                  <a:gd name="T26" fmla="*/ 62 w 412"/>
                  <a:gd name="T27" fmla="*/ 238 h 263"/>
                  <a:gd name="T28" fmla="*/ 212 w 412"/>
                  <a:gd name="T29" fmla="*/ 238 h 263"/>
                  <a:gd name="T30" fmla="*/ 212 w 412"/>
                  <a:gd name="T31" fmla="*/ 63 h 263"/>
                  <a:gd name="T32" fmla="*/ 337 w 412"/>
                  <a:gd name="T33" fmla="*/ 63 h 263"/>
                  <a:gd name="T34" fmla="*/ 385 w 412"/>
                  <a:gd name="T35" fmla="*/ 25 h 263"/>
                  <a:gd name="T36" fmla="*/ 112 w 412"/>
                  <a:gd name="T37" fmla="*/ 2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263">
                    <a:moveTo>
                      <a:pt x="238" y="263"/>
                    </a:moveTo>
                    <a:cubicBezTo>
                      <a:pt x="63" y="263"/>
                      <a:pt x="63" y="263"/>
                      <a:pt x="63" y="263"/>
                    </a:cubicBezTo>
                    <a:cubicBezTo>
                      <a:pt x="28" y="262"/>
                      <a:pt x="0" y="234"/>
                      <a:pt x="0" y="200"/>
                    </a:cubicBezTo>
                    <a:cubicBezTo>
                      <a:pt x="0" y="88"/>
                      <a:pt x="0" y="88"/>
                      <a:pt x="0" y="88"/>
                    </a:cubicBezTo>
                    <a:cubicBezTo>
                      <a:pt x="0" y="29"/>
                      <a:pt x="38" y="0"/>
                      <a:pt x="113" y="0"/>
                    </a:cubicBezTo>
                    <a:cubicBezTo>
                      <a:pt x="412" y="0"/>
                      <a:pt x="412" y="0"/>
                      <a:pt x="412" y="0"/>
                    </a:cubicBezTo>
                    <a:cubicBezTo>
                      <a:pt x="412" y="13"/>
                      <a:pt x="412" y="13"/>
                      <a:pt x="412" y="13"/>
                    </a:cubicBezTo>
                    <a:cubicBezTo>
                      <a:pt x="412" y="48"/>
                      <a:pt x="382" y="88"/>
                      <a:pt x="337" y="88"/>
                    </a:cubicBezTo>
                    <a:cubicBezTo>
                      <a:pt x="238" y="88"/>
                      <a:pt x="238" y="88"/>
                      <a:pt x="238" y="88"/>
                    </a:cubicBezTo>
                    <a:lnTo>
                      <a:pt x="238" y="263"/>
                    </a:lnTo>
                    <a:close/>
                    <a:moveTo>
                      <a:pt x="112" y="25"/>
                    </a:moveTo>
                    <a:cubicBezTo>
                      <a:pt x="35" y="25"/>
                      <a:pt x="25" y="59"/>
                      <a:pt x="25" y="88"/>
                    </a:cubicBezTo>
                    <a:cubicBezTo>
                      <a:pt x="25" y="200"/>
                      <a:pt x="25" y="200"/>
                      <a:pt x="25" y="200"/>
                    </a:cubicBezTo>
                    <a:cubicBezTo>
                      <a:pt x="25" y="221"/>
                      <a:pt x="42" y="237"/>
                      <a:pt x="62" y="238"/>
                    </a:cubicBezTo>
                    <a:cubicBezTo>
                      <a:pt x="212" y="238"/>
                      <a:pt x="212" y="238"/>
                      <a:pt x="212" y="238"/>
                    </a:cubicBezTo>
                    <a:cubicBezTo>
                      <a:pt x="212" y="63"/>
                      <a:pt x="212" y="63"/>
                      <a:pt x="212" y="63"/>
                    </a:cubicBezTo>
                    <a:cubicBezTo>
                      <a:pt x="337" y="63"/>
                      <a:pt x="337" y="63"/>
                      <a:pt x="337" y="63"/>
                    </a:cubicBezTo>
                    <a:cubicBezTo>
                      <a:pt x="360" y="62"/>
                      <a:pt x="379" y="47"/>
                      <a:pt x="385" y="25"/>
                    </a:cubicBezTo>
                    <a:lnTo>
                      <a:pt x="11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Rectangle 47"/>
              <p:cNvSpPr>
                <a:spLocks noChangeArrowheads="1"/>
              </p:cNvSpPr>
              <p:nvPr/>
            </p:nvSpPr>
            <p:spPr bwMode="auto">
              <a:xfrm>
                <a:off x="2105" y="1633"/>
                <a:ext cx="357" cy="803"/>
              </a:xfrm>
              <a:prstGeom prst="rect">
                <a:avLst/>
              </a:prstGeom>
              <a:solidFill>
                <a:srgbClr val="3FA4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48"/>
              <p:cNvSpPr>
                <a:spLocks noEditPoints="1"/>
              </p:cNvSpPr>
              <p:nvPr/>
            </p:nvSpPr>
            <p:spPr bwMode="auto">
              <a:xfrm>
                <a:off x="2072" y="1177"/>
                <a:ext cx="1544" cy="1250"/>
              </a:xfrm>
              <a:custGeom>
                <a:avLst/>
                <a:gdLst>
                  <a:gd name="T0" fmla="*/ 357 w 1544"/>
                  <a:gd name="T1" fmla="*/ 447 h 1250"/>
                  <a:gd name="T2" fmla="*/ 416 w 1544"/>
                  <a:gd name="T3" fmla="*/ 447 h 1250"/>
                  <a:gd name="T4" fmla="*/ 416 w 1544"/>
                  <a:gd name="T5" fmla="*/ 1250 h 1250"/>
                  <a:gd name="T6" fmla="*/ 357 w 1544"/>
                  <a:gd name="T7" fmla="*/ 1250 h 1250"/>
                  <a:gd name="T8" fmla="*/ 357 w 1544"/>
                  <a:gd name="T9" fmla="*/ 447 h 1250"/>
                  <a:gd name="T10" fmla="*/ 178 w 1544"/>
                  <a:gd name="T11" fmla="*/ 773 h 1250"/>
                  <a:gd name="T12" fmla="*/ 238 w 1544"/>
                  <a:gd name="T13" fmla="*/ 773 h 1250"/>
                  <a:gd name="T14" fmla="*/ 238 w 1544"/>
                  <a:gd name="T15" fmla="*/ 1250 h 1250"/>
                  <a:gd name="T16" fmla="*/ 178 w 1544"/>
                  <a:gd name="T17" fmla="*/ 1250 h 1250"/>
                  <a:gd name="T18" fmla="*/ 178 w 1544"/>
                  <a:gd name="T19" fmla="*/ 773 h 1250"/>
                  <a:gd name="T20" fmla="*/ 0 w 1544"/>
                  <a:gd name="T21" fmla="*/ 447 h 1250"/>
                  <a:gd name="T22" fmla="*/ 59 w 1544"/>
                  <a:gd name="T23" fmla="*/ 447 h 1250"/>
                  <a:gd name="T24" fmla="*/ 59 w 1544"/>
                  <a:gd name="T25" fmla="*/ 1250 h 1250"/>
                  <a:gd name="T26" fmla="*/ 0 w 1544"/>
                  <a:gd name="T27" fmla="*/ 1250 h 1250"/>
                  <a:gd name="T28" fmla="*/ 0 w 1544"/>
                  <a:gd name="T29" fmla="*/ 447 h 1250"/>
                  <a:gd name="T30" fmla="*/ 847 w 1544"/>
                  <a:gd name="T31" fmla="*/ 626 h 1250"/>
                  <a:gd name="T32" fmla="*/ 623 w 1544"/>
                  <a:gd name="T33" fmla="*/ 626 h 1250"/>
                  <a:gd name="T34" fmla="*/ 623 w 1544"/>
                  <a:gd name="T35" fmla="*/ 566 h 1250"/>
                  <a:gd name="T36" fmla="*/ 816 w 1544"/>
                  <a:gd name="T37" fmla="*/ 566 h 1250"/>
                  <a:gd name="T38" fmla="*/ 907 w 1544"/>
                  <a:gd name="T39" fmla="*/ 447 h 1250"/>
                  <a:gd name="T40" fmla="*/ 1083 w 1544"/>
                  <a:gd name="T41" fmla="*/ 447 h 1250"/>
                  <a:gd name="T42" fmla="*/ 1261 w 1544"/>
                  <a:gd name="T43" fmla="*/ 150 h 1250"/>
                  <a:gd name="T44" fmla="*/ 1380 w 1544"/>
                  <a:gd name="T45" fmla="*/ 150 h 1250"/>
                  <a:gd name="T46" fmla="*/ 1468 w 1544"/>
                  <a:gd name="T47" fmla="*/ 0 h 1250"/>
                  <a:gd name="T48" fmla="*/ 1544 w 1544"/>
                  <a:gd name="T49" fmla="*/ 0 h 1250"/>
                  <a:gd name="T50" fmla="*/ 1544 w 1544"/>
                  <a:gd name="T51" fmla="*/ 59 h 1250"/>
                  <a:gd name="T52" fmla="*/ 1504 w 1544"/>
                  <a:gd name="T53" fmla="*/ 59 h 1250"/>
                  <a:gd name="T54" fmla="*/ 1413 w 1544"/>
                  <a:gd name="T55" fmla="*/ 209 h 1250"/>
                  <a:gd name="T56" fmla="*/ 1294 w 1544"/>
                  <a:gd name="T57" fmla="*/ 209 h 1250"/>
                  <a:gd name="T58" fmla="*/ 1116 w 1544"/>
                  <a:gd name="T59" fmla="*/ 507 h 1250"/>
                  <a:gd name="T60" fmla="*/ 935 w 1544"/>
                  <a:gd name="T61" fmla="*/ 507 h 1250"/>
                  <a:gd name="T62" fmla="*/ 847 w 1544"/>
                  <a:gd name="T63" fmla="*/ 626 h 1250"/>
                  <a:gd name="T64" fmla="*/ 714 w 1544"/>
                  <a:gd name="T65" fmla="*/ 1190 h 1250"/>
                  <a:gd name="T66" fmla="*/ 892 w 1544"/>
                  <a:gd name="T67" fmla="*/ 1190 h 1250"/>
                  <a:gd name="T68" fmla="*/ 892 w 1544"/>
                  <a:gd name="T69" fmla="*/ 1250 h 1250"/>
                  <a:gd name="T70" fmla="*/ 714 w 1544"/>
                  <a:gd name="T71" fmla="*/ 1250 h 1250"/>
                  <a:gd name="T72" fmla="*/ 714 w 1544"/>
                  <a:gd name="T73" fmla="*/ 1190 h 1250"/>
                  <a:gd name="T74" fmla="*/ 1337 w 1544"/>
                  <a:gd name="T75" fmla="*/ 1190 h 1250"/>
                  <a:gd name="T76" fmla="*/ 1516 w 1544"/>
                  <a:gd name="T77" fmla="*/ 1190 h 1250"/>
                  <a:gd name="T78" fmla="*/ 1516 w 1544"/>
                  <a:gd name="T79" fmla="*/ 1250 h 1250"/>
                  <a:gd name="T80" fmla="*/ 1337 w 1544"/>
                  <a:gd name="T81" fmla="*/ 1250 h 1250"/>
                  <a:gd name="T82" fmla="*/ 1337 w 1544"/>
                  <a:gd name="T83" fmla="*/ 119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4" h="1250">
                    <a:moveTo>
                      <a:pt x="357" y="447"/>
                    </a:moveTo>
                    <a:lnTo>
                      <a:pt x="416" y="447"/>
                    </a:lnTo>
                    <a:lnTo>
                      <a:pt x="416" y="1250"/>
                    </a:lnTo>
                    <a:lnTo>
                      <a:pt x="357" y="1250"/>
                    </a:lnTo>
                    <a:lnTo>
                      <a:pt x="357" y="447"/>
                    </a:lnTo>
                    <a:close/>
                    <a:moveTo>
                      <a:pt x="178" y="773"/>
                    </a:moveTo>
                    <a:lnTo>
                      <a:pt x="238" y="773"/>
                    </a:lnTo>
                    <a:lnTo>
                      <a:pt x="238" y="1250"/>
                    </a:lnTo>
                    <a:lnTo>
                      <a:pt x="178" y="1250"/>
                    </a:lnTo>
                    <a:lnTo>
                      <a:pt x="178" y="773"/>
                    </a:lnTo>
                    <a:close/>
                    <a:moveTo>
                      <a:pt x="0" y="447"/>
                    </a:moveTo>
                    <a:lnTo>
                      <a:pt x="59" y="447"/>
                    </a:lnTo>
                    <a:lnTo>
                      <a:pt x="59" y="1250"/>
                    </a:lnTo>
                    <a:lnTo>
                      <a:pt x="0" y="1250"/>
                    </a:lnTo>
                    <a:lnTo>
                      <a:pt x="0" y="447"/>
                    </a:lnTo>
                    <a:close/>
                    <a:moveTo>
                      <a:pt x="847" y="626"/>
                    </a:moveTo>
                    <a:lnTo>
                      <a:pt x="623" y="626"/>
                    </a:lnTo>
                    <a:lnTo>
                      <a:pt x="623" y="566"/>
                    </a:lnTo>
                    <a:lnTo>
                      <a:pt x="816" y="566"/>
                    </a:lnTo>
                    <a:lnTo>
                      <a:pt x="907" y="447"/>
                    </a:lnTo>
                    <a:lnTo>
                      <a:pt x="1083" y="447"/>
                    </a:lnTo>
                    <a:lnTo>
                      <a:pt x="1261" y="150"/>
                    </a:lnTo>
                    <a:lnTo>
                      <a:pt x="1380" y="150"/>
                    </a:lnTo>
                    <a:lnTo>
                      <a:pt x="1468" y="0"/>
                    </a:lnTo>
                    <a:lnTo>
                      <a:pt x="1544" y="0"/>
                    </a:lnTo>
                    <a:lnTo>
                      <a:pt x="1544" y="59"/>
                    </a:lnTo>
                    <a:lnTo>
                      <a:pt x="1504" y="59"/>
                    </a:lnTo>
                    <a:lnTo>
                      <a:pt x="1413" y="209"/>
                    </a:lnTo>
                    <a:lnTo>
                      <a:pt x="1294" y="209"/>
                    </a:lnTo>
                    <a:lnTo>
                      <a:pt x="1116" y="507"/>
                    </a:lnTo>
                    <a:lnTo>
                      <a:pt x="935" y="507"/>
                    </a:lnTo>
                    <a:lnTo>
                      <a:pt x="847" y="626"/>
                    </a:lnTo>
                    <a:close/>
                    <a:moveTo>
                      <a:pt x="714" y="1190"/>
                    </a:moveTo>
                    <a:lnTo>
                      <a:pt x="892" y="1190"/>
                    </a:lnTo>
                    <a:lnTo>
                      <a:pt x="892" y="1250"/>
                    </a:lnTo>
                    <a:lnTo>
                      <a:pt x="714" y="1250"/>
                    </a:lnTo>
                    <a:lnTo>
                      <a:pt x="714" y="1190"/>
                    </a:lnTo>
                    <a:close/>
                    <a:moveTo>
                      <a:pt x="1337" y="1190"/>
                    </a:moveTo>
                    <a:lnTo>
                      <a:pt x="1516" y="1190"/>
                    </a:lnTo>
                    <a:lnTo>
                      <a:pt x="1516" y="1250"/>
                    </a:lnTo>
                    <a:lnTo>
                      <a:pt x="1337" y="1250"/>
                    </a:lnTo>
                    <a:lnTo>
                      <a:pt x="1337" y="1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49"/>
              <p:cNvSpPr>
                <a:spLocks noEditPoints="1"/>
              </p:cNvSpPr>
              <p:nvPr/>
            </p:nvSpPr>
            <p:spPr bwMode="auto">
              <a:xfrm>
                <a:off x="2493" y="800"/>
                <a:ext cx="1338" cy="266"/>
              </a:xfrm>
              <a:custGeom>
                <a:avLst/>
                <a:gdLst>
                  <a:gd name="T0" fmla="*/ 1338 w 1338"/>
                  <a:gd name="T1" fmla="*/ 266 h 266"/>
                  <a:gd name="T2" fmla="*/ 0 w 1338"/>
                  <a:gd name="T3" fmla="*/ 266 h 266"/>
                  <a:gd name="T4" fmla="*/ 0 w 1338"/>
                  <a:gd name="T5" fmla="*/ 0 h 266"/>
                  <a:gd name="T6" fmla="*/ 1338 w 1338"/>
                  <a:gd name="T7" fmla="*/ 0 h 266"/>
                  <a:gd name="T8" fmla="*/ 1338 w 1338"/>
                  <a:gd name="T9" fmla="*/ 266 h 266"/>
                  <a:gd name="T10" fmla="*/ 60 w 1338"/>
                  <a:gd name="T11" fmla="*/ 207 h 266"/>
                  <a:gd name="T12" fmla="*/ 1278 w 1338"/>
                  <a:gd name="T13" fmla="*/ 207 h 266"/>
                  <a:gd name="T14" fmla="*/ 1278 w 1338"/>
                  <a:gd name="T15" fmla="*/ 59 h 266"/>
                  <a:gd name="T16" fmla="*/ 60 w 1338"/>
                  <a:gd name="T17" fmla="*/ 59 h 266"/>
                  <a:gd name="T18" fmla="*/ 60 w 1338"/>
                  <a:gd name="T19" fmla="*/ 20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266">
                    <a:moveTo>
                      <a:pt x="1338" y="266"/>
                    </a:moveTo>
                    <a:lnTo>
                      <a:pt x="0" y="266"/>
                    </a:lnTo>
                    <a:lnTo>
                      <a:pt x="0" y="0"/>
                    </a:lnTo>
                    <a:lnTo>
                      <a:pt x="1338" y="0"/>
                    </a:lnTo>
                    <a:lnTo>
                      <a:pt x="1338" y="266"/>
                    </a:lnTo>
                    <a:close/>
                    <a:moveTo>
                      <a:pt x="60" y="207"/>
                    </a:moveTo>
                    <a:lnTo>
                      <a:pt x="1278" y="207"/>
                    </a:lnTo>
                    <a:lnTo>
                      <a:pt x="1278" y="59"/>
                    </a:lnTo>
                    <a:lnTo>
                      <a:pt x="60" y="59"/>
                    </a:lnTo>
                    <a:lnTo>
                      <a:pt x="60"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pic>
        <p:nvPicPr>
          <p:cNvPr id="40" name="图片 39"/>
          <p:cNvPicPr>
            <a:picLocks noChangeAspect="1"/>
          </p:cNvPicPr>
          <p:nvPr/>
        </p:nvPicPr>
        <p:blipFill>
          <a:blip r:embed="rId4"/>
          <a:stretch>
            <a:fillRect/>
          </a:stretch>
        </p:blipFill>
        <p:spPr>
          <a:xfrm>
            <a:off x="9007588" y="116200"/>
            <a:ext cx="3091065" cy="579847"/>
          </a:xfrm>
          <a:prstGeom prst="rect">
            <a:avLst/>
          </a:prstGeom>
        </p:spPr>
      </p:pic>
      <p:sp>
        <p:nvSpPr>
          <p:cNvPr id="2" name="椭圆 1">
            <a:extLst>
              <a:ext uri="{FF2B5EF4-FFF2-40B4-BE49-F238E27FC236}">
                <a16:creationId xmlns:a16="http://schemas.microsoft.com/office/drawing/2014/main" id="{75F3AEAD-5789-EBC0-043C-6ECD981F15FA}"/>
              </a:ext>
            </a:extLst>
          </p:cNvPr>
          <p:cNvSpPr/>
          <p:nvPr/>
        </p:nvSpPr>
        <p:spPr>
          <a:xfrm>
            <a:off x="850805" y="5438948"/>
            <a:ext cx="657810" cy="657810"/>
          </a:xfrm>
          <a:prstGeom prst="ellipse">
            <a:avLst/>
          </a:prstGeom>
          <a:solidFill>
            <a:schemeClr val="accent2"/>
          </a:solidFill>
          <a:ln>
            <a:noFill/>
          </a:ln>
          <a:effectLst>
            <a:outerShdw blurRad="254000" dist="889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i="1" dirty="0">
                <a:ln w="12700">
                  <a:noFill/>
                </a:ln>
                <a:solidFill>
                  <a:schemeClr val="bg1"/>
                </a:solidFill>
                <a:latin typeface="Century Gothic" panose="020B0502020202020204" pitchFamily="34" charset="0"/>
              </a:rPr>
              <a:t>01</a:t>
            </a:r>
            <a:endParaRPr lang="zh-CN" altLang="en-US" sz="2800" b="1" i="1" dirty="0">
              <a:ln w="12700">
                <a:noFill/>
              </a:ln>
              <a:solidFill>
                <a:schemeClr val="bg1"/>
              </a:solidFill>
              <a:latin typeface="Century Gothic" panose="020B0502020202020204" pitchFamily="34" charset="0"/>
            </a:endParaRPr>
          </a:p>
        </p:txBody>
      </p:sp>
      <p:sp>
        <p:nvSpPr>
          <p:cNvPr id="13" name="椭圆 12">
            <a:extLst>
              <a:ext uri="{FF2B5EF4-FFF2-40B4-BE49-F238E27FC236}">
                <a16:creationId xmlns:a16="http://schemas.microsoft.com/office/drawing/2014/main" id="{C0F18F3F-5FCE-95F2-0B8E-9395CB567CA1}"/>
              </a:ext>
            </a:extLst>
          </p:cNvPr>
          <p:cNvSpPr/>
          <p:nvPr/>
        </p:nvSpPr>
        <p:spPr>
          <a:xfrm>
            <a:off x="3324162" y="4208419"/>
            <a:ext cx="657810" cy="657810"/>
          </a:xfrm>
          <a:prstGeom prst="ellipse">
            <a:avLst/>
          </a:prstGeom>
          <a:solidFill>
            <a:schemeClr val="accent2"/>
          </a:solidFill>
          <a:ln>
            <a:noFill/>
          </a:ln>
          <a:effectLst>
            <a:outerShdw blurRad="254000" dist="889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i="1" dirty="0">
                <a:ln w="12700">
                  <a:noFill/>
                </a:ln>
                <a:solidFill>
                  <a:schemeClr val="bg1"/>
                </a:solidFill>
                <a:latin typeface="Century Gothic" panose="020B0502020202020204" pitchFamily="34" charset="0"/>
              </a:rPr>
              <a:t>02</a:t>
            </a:r>
            <a:endParaRPr lang="zh-CN" altLang="en-US" sz="2800" b="1" i="1" dirty="0">
              <a:ln w="12700">
                <a:noFill/>
              </a:ln>
              <a:solidFill>
                <a:schemeClr val="bg1"/>
              </a:solidFill>
              <a:latin typeface="Century Gothic" panose="020B0502020202020204" pitchFamily="34" charset="0"/>
            </a:endParaRPr>
          </a:p>
        </p:txBody>
      </p:sp>
      <p:sp>
        <p:nvSpPr>
          <p:cNvPr id="16" name="椭圆 15">
            <a:extLst>
              <a:ext uri="{FF2B5EF4-FFF2-40B4-BE49-F238E27FC236}">
                <a16:creationId xmlns:a16="http://schemas.microsoft.com/office/drawing/2014/main" id="{D47286D6-CAFB-194E-521A-5DF679EB986B}"/>
              </a:ext>
            </a:extLst>
          </p:cNvPr>
          <p:cNvSpPr/>
          <p:nvPr/>
        </p:nvSpPr>
        <p:spPr>
          <a:xfrm>
            <a:off x="5767095" y="3833169"/>
            <a:ext cx="657810" cy="657810"/>
          </a:xfrm>
          <a:prstGeom prst="ellipse">
            <a:avLst/>
          </a:prstGeom>
          <a:solidFill>
            <a:schemeClr val="accent2"/>
          </a:solidFill>
          <a:ln>
            <a:noFill/>
          </a:ln>
          <a:effectLst>
            <a:outerShdw blurRad="254000" dist="889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i="1" dirty="0">
                <a:ln w="12700">
                  <a:noFill/>
                </a:ln>
                <a:solidFill>
                  <a:schemeClr val="bg1"/>
                </a:solidFill>
                <a:latin typeface="Century Gothic" panose="020B0502020202020204" pitchFamily="34" charset="0"/>
              </a:rPr>
              <a:t>03</a:t>
            </a:r>
            <a:endParaRPr lang="zh-CN" altLang="en-US" sz="2800" b="1" i="1" dirty="0">
              <a:ln w="12700">
                <a:noFill/>
              </a:ln>
              <a:solidFill>
                <a:schemeClr val="bg1"/>
              </a:solidFill>
              <a:latin typeface="Century Gothic" panose="020B0502020202020204" pitchFamily="34" charset="0"/>
            </a:endParaRPr>
          </a:p>
        </p:txBody>
      </p:sp>
      <p:sp>
        <p:nvSpPr>
          <p:cNvPr id="22" name="椭圆 21">
            <a:extLst>
              <a:ext uri="{FF2B5EF4-FFF2-40B4-BE49-F238E27FC236}">
                <a16:creationId xmlns:a16="http://schemas.microsoft.com/office/drawing/2014/main" id="{3FBA0AAB-7044-C3B8-E956-8D64CB149D39}"/>
              </a:ext>
            </a:extLst>
          </p:cNvPr>
          <p:cNvSpPr/>
          <p:nvPr/>
        </p:nvSpPr>
        <p:spPr>
          <a:xfrm>
            <a:off x="8174028" y="4468432"/>
            <a:ext cx="657810" cy="657810"/>
          </a:xfrm>
          <a:prstGeom prst="ellipse">
            <a:avLst/>
          </a:prstGeom>
          <a:solidFill>
            <a:schemeClr val="accent2"/>
          </a:solidFill>
          <a:ln>
            <a:noFill/>
          </a:ln>
          <a:effectLst>
            <a:outerShdw blurRad="254000" dist="889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i="1" dirty="0">
                <a:ln w="12700">
                  <a:noFill/>
                </a:ln>
                <a:solidFill>
                  <a:schemeClr val="bg1"/>
                </a:solidFill>
                <a:latin typeface="Century Gothic" panose="020B0502020202020204" pitchFamily="34" charset="0"/>
              </a:rPr>
              <a:t>04</a:t>
            </a:r>
            <a:endParaRPr lang="zh-CN" altLang="en-US" sz="2800" b="1" i="1" dirty="0">
              <a:ln w="12700">
                <a:noFill/>
              </a:ln>
              <a:solidFill>
                <a:schemeClr val="bg1"/>
              </a:solidFill>
              <a:latin typeface="Century Gothic" panose="020B0502020202020204" pitchFamily="34" charset="0"/>
            </a:endParaRPr>
          </a:p>
        </p:txBody>
      </p:sp>
      <p:sp>
        <p:nvSpPr>
          <p:cNvPr id="23" name="椭圆 22">
            <a:extLst>
              <a:ext uri="{FF2B5EF4-FFF2-40B4-BE49-F238E27FC236}">
                <a16:creationId xmlns:a16="http://schemas.microsoft.com/office/drawing/2014/main" id="{4176CD26-94A7-9940-4BB7-2855F8896867}"/>
              </a:ext>
            </a:extLst>
          </p:cNvPr>
          <p:cNvSpPr/>
          <p:nvPr/>
        </p:nvSpPr>
        <p:spPr>
          <a:xfrm>
            <a:off x="10563503" y="5394703"/>
            <a:ext cx="657810" cy="657810"/>
          </a:xfrm>
          <a:prstGeom prst="ellipse">
            <a:avLst/>
          </a:prstGeom>
          <a:solidFill>
            <a:schemeClr val="accent2"/>
          </a:solidFill>
          <a:ln>
            <a:noFill/>
          </a:ln>
          <a:effectLst>
            <a:outerShdw blurRad="254000" dist="889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i="1" dirty="0">
                <a:ln w="12700">
                  <a:noFill/>
                </a:ln>
                <a:solidFill>
                  <a:schemeClr val="bg1"/>
                </a:solidFill>
                <a:latin typeface="Century Gothic" panose="020B0502020202020204" pitchFamily="34" charset="0"/>
              </a:rPr>
              <a:t>05</a:t>
            </a:r>
            <a:endParaRPr lang="zh-CN" altLang="en-US" sz="2800" b="1" i="1" dirty="0">
              <a:ln w="12700">
                <a:noFill/>
              </a:ln>
              <a:solidFill>
                <a:schemeClr val="bg1"/>
              </a:solidFill>
              <a:latin typeface="Century Gothic" panose="020B0502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812">
        <p:fade/>
      </p:transition>
    </mc:Choice>
    <mc:Fallback xmlns="">
      <p:transition spd="med" advTm="81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923071" y="116201"/>
            <a:ext cx="3175583" cy="595702"/>
          </a:xfrm>
          <a:prstGeom prst="rect">
            <a:avLst/>
          </a:prstGeom>
        </p:spPr>
      </p:pic>
      <p:sp>
        <p:nvSpPr>
          <p:cNvPr id="7" name="圆角矩形 53"/>
          <p:cNvSpPr/>
          <p:nvPr/>
        </p:nvSpPr>
        <p:spPr>
          <a:xfrm>
            <a:off x="504191" y="4127864"/>
            <a:ext cx="4509135" cy="1826012"/>
          </a:xfrm>
          <a:prstGeom prst="roundRect">
            <a:avLst/>
          </a:prstGeom>
          <a:solidFill>
            <a:schemeClr val="bg1"/>
          </a:solidFill>
          <a:ln>
            <a:solidFill>
              <a:schemeClr val="tx1"/>
            </a:solidFill>
          </a:ln>
          <a:effectLst>
            <a:outerShdw blurRad="368300" dist="38100" dir="2700000" algn="tl" rotWithShape="0">
              <a:srgbClr val="2362BA">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8" name="文本框 7"/>
          <p:cNvSpPr txBox="1"/>
          <p:nvPr/>
        </p:nvSpPr>
        <p:spPr>
          <a:xfrm>
            <a:off x="1322069" y="4277776"/>
            <a:ext cx="3478258" cy="1230593"/>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安检结果</a:t>
            </a:r>
            <a:r>
              <a:rPr kumimoji="0" lang="zh-CN" altLang="en-US" sz="2000" b="0"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数据呈现</a:t>
            </a: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困难</a:t>
            </a:r>
            <a:endParaRPr kumimoji="0" lang="en-US" altLang="zh-CN"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数据分析</a:t>
            </a: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困难</a:t>
            </a:r>
          </a:p>
        </p:txBody>
      </p:sp>
      <p:sp>
        <p:nvSpPr>
          <p:cNvPr id="9" name="Прямоугольник 19"/>
          <p:cNvSpPr/>
          <p:nvPr/>
        </p:nvSpPr>
        <p:spPr>
          <a:xfrm>
            <a:off x="701675" y="4803061"/>
            <a:ext cx="620395"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5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sym typeface="+mn-lt"/>
              </a:rPr>
              <a:t>02</a:t>
            </a:r>
            <a:endParaRPr kumimoji="0" lang="en-US" sz="25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sym typeface="+mn-lt"/>
            </a:endParaRPr>
          </a:p>
        </p:txBody>
      </p:sp>
      <p:grpSp>
        <p:nvGrpSpPr>
          <p:cNvPr id="12" name="组合 11"/>
          <p:cNvGrpSpPr/>
          <p:nvPr/>
        </p:nvGrpSpPr>
        <p:grpSpPr>
          <a:xfrm rot="10800000" flipH="1">
            <a:off x="275809" y="327218"/>
            <a:ext cx="355381" cy="88900"/>
            <a:chOff x="4381719" y="-1168400"/>
            <a:chExt cx="355381" cy="88900"/>
          </a:xfrm>
        </p:grpSpPr>
        <p:cxnSp>
          <p:nvCxnSpPr>
            <p:cNvPr id="17" name="直接连接符 16"/>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9" name="文本框 1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20" name="文本框 19"/>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34" name="圆角矩形 53"/>
          <p:cNvSpPr/>
          <p:nvPr/>
        </p:nvSpPr>
        <p:spPr>
          <a:xfrm>
            <a:off x="504190" y="2085713"/>
            <a:ext cx="4509135" cy="1518302"/>
          </a:xfrm>
          <a:prstGeom prst="roundRect">
            <a:avLst/>
          </a:prstGeom>
          <a:solidFill>
            <a:schemeClr val="bg1"/>
          </a:solidFill>
          <a:ln>
            <a:solidFill>
              <a:schemeClr val="tx1"/>
            </a:solidFill>
          </a:ln>
          <a:effectLst>
            <a:outerShdw blurRad="368300" dist="38100" dir="2700000" algn="tl" rotWithShape="0">
              <a:srgbClr val="2362BA">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36" name="文本框 35"/>
          <p:cNvSpPr txBox="1"/>
          <p:nvPr/>
        </p:nvSpPr>
        <p:spPr>
          <a:xfrm>
            <a:off x="1317234" y="2549649"/>
            <a:ext cx="3771562" cy="4996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传统安检</a:t>
            </a:r>
            <a:r>
              <a:rPr kumimoji="0" lang="zh-CN" altLang="en-US" sz="2000" b="0"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违禁品溯主</a:t>
            </a: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困难</a:t>
            </a:r>
          </a:p>
        </p:txBody>
      </p:sp>
      <p:sp>
        <p:nvSpPr>
          <p:cNvPr id="37" name="Прямоугольник 19"/>
          <p:cNvSpPr/>
          <p:nvPr/>
        </p:nvSpPr>
        <p:spPr>
          <a:xfrm>
            <a:off x="621368" y="2573658"/>
            <a:ext cx="620395" cy="4756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5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sym typeface="+mn-lt"/>
              </a:rPr>
              <a:t>01</a:t>
            </a:r>
          </a:p>
        </p:txBody>
      </p:sp>
      <p:sp>
        <p:nvSpPr>
          <p:cNvPr id="48" name="文本框 47"/>
          <p:cNvSpPr txBox="1"/>
          <p:nvPr/>
        </p:nvSpPr>
        <p:spPr>
          <a:xfrm>
            <a:off x="275809" y="1210218"/>
            <a:ext cx="651999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宋体 CN" panose="02020400000000000000" pitchFamily="18" charset="-122"/>
                <a:ea typeface="思源宋体 CN" panose="02020400000000000000" pitchFamily="18" charset="-122"/>
                <a:cs typeface="+mn-ea"/>
                <a:sym typeface="+mn-lt"/>
              </a:rPr>
              <a:t>关键问题</a:t>
            </a:r>
            <a:r>
              <a:rPr lang="en-US" altLang="zh-CN" sz="2400" dirty="0">
                <a:solidFill>
                  <a:prstClr val="black">
                    <a:lumMod val="75000"/>
                    <a:lumOff val="25000"/>
                  </a:prstClr>
                </a:solidFill>
                <a:latin typeface="思源宋体 CN" panose="02020400000000000000" pitchFamily="18" charset="-122"/>
                <a:ea typeface="思源宋体 CN" panose="02020400000000000000" pitchFamily="18" charset="-122"/>
                <a:cs typeface="Times New Roman" panose="02020603050405020304" pitchFamily="18" charset="0"/>
                <a:sym typeface="+mn-lt"/>
              </a:rPr>
              <a:t>4</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宋体 CN" panose="02020400000000000000" pitchFamily="18" charset="-122"/>
                <a:ea typeface="思源宋体 CN" panose="02020400000000000000" pitchFamily="18" charset="-122"/>
                <a:cs typeface="+mn-ea"/>
                <a:sym typeface="+mn-lt"/>
              </a:rPr>
              <a:t>：</a:t>
            </a:r>
            <a:r>
              <a:rPr kumimoji="0" lang="zh-CN" altLang="en-US" sz="24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mn-ea"/>
                <a:sym typeface="+mn-lt"/>
              </a:rPr>
              <a:t>人物互联</a:t>
            </a:r>
            <a:r>
              <a:rPr kumimoji="0" lang="zh-CN" altLang="en-US" sz="2400" b="0"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mn-ea"/>
                <a:sym typeface="+mn-lt"/>
              </a:rPr>
              <a:t>与网页交互</a:t>
            </a:r>
          </a:p>
        </p:txBody>
      </p:sp>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nvGraphicFramePr>
            <p:xfrm>
              <a:off x="5730240" y="1891845"/>
              <a:ext cx="6187818" cy="4216065"/>
            </p:xfrm>
            <a:graphic>
              <a:graphicData uri="http://schemas.openxmlformats.org/drawingml/2006/table">
                <a:tbl>
                  <a:tblPr firstRow="1" firstCol="1" bandRow="1"/>
                  <a:tblGrid>
                    <a:gridCol w="1091069">
                      <a:extLst>
                        <a:ext uri="{9D8B030D-6E8A-4147-A177-3AD203B41FA5}">
                          <a16:colId xmlns:a16="http://schemas.microsoft.com/office/drawing/2014/main" val="20000"/>
                        </a:ext>
                      </a:extLst>
                    </a:gridCol>
                    <a:gridCol w="649428">
                      <a:extLst>
                        <a:ext uri="{9D8B030D-6E8A-4147-A177-3AD203B41FA5}">
                          <a16:colId xmlns:a16="http://schemas.microsoft.com/office/drawing/2014/main" val="20001"/>
                        </a:ext>
                      </a:extLst>
                    </a:gridCol>
                    <a:gridCol w="649428">
                      <a:extLst>
                        <a:ext uri="{9D8B030D-6E8A-4147-A177-3AD203B41FA5}">
                          <a16:colId xmlns:a16="http://schemas.microsoft.com/office/drawing/2014/main" val="20002"/>
                        </a:ext>
                      </a:extLst>
                    </a:gridCol>
                    <a:gridCol w="660137">
                      <a:extLst>
                        <a:ext uri="{9D8B030D-6E8A-4147-A177-3AD203B41FA5}">
                          <a16:colId xmlns:a16="http://schemas.microsoft.com/office/drawing/2014/main" val="20003"/>
                        </a:ext>
                      </a:extLst>
                    </a:gridCol>
                    <a:gridCol w="660137">
                      <a:extLst>
                        <a:ext uri="{9D8B030D-6E8A-4147-A177-3AD203B41FA5}">
                          <a16:colId xmlns:a16="http://schemas.microsoft.com/office/drawing/2014/main" val="20004"/>
                        </a:ext>
                      </a:extLst>
                    </a:gridCol>
                    <a:gridCol w="2477619">
                      <a:extLst>
                        <a:ext uri="{9D8B030D-6E8A-4147-A177-3AD203B41FA5}">
                          <a16:colId xmlns:a16="http://schemas.microsoft.com/office/drawing/2014/main" val="20005"/>
                        </a:ext>
                      </a:extLst>
                    </a:gridCol>
                  </a:tblGrid>
                  <a:tr h="602295">
                    <a:tc>
                      <a:txBody>
                        <a:bodyPr/>
                        <a:lstStyle/>
                        <a:p>
                          <a:pPr algn="ctr"/>
                          <a:r>
                            <a:rPr lang="zh-CN" sz="1600" b="1" kern="100" dirty="0">
                              <a:solidFill>
                                <a:srgbClr val="FFFFFF"/>
                              </a:solidFill>
                              <a:effectLst/>
                              <a:highlight>
                                <a:srgbClr val="5B9BD5"/>
                              </a:highlight>
                              <a:latin typeface="宋体" panose="02010600030101010101" pitchFamily="2" charset="-122"/>
                              <a:ea typeface="宋体" panose="02010600030101010101" pitchFamily="2" charset="-122"/>
                              <a:cs typeface="Times New Roman" panose="02020603050405020304" pitchFamily="18" charset="0"/>
                            </a:rPr>
                            <a:t>方法</a:t>
                          </a:r>
                          <a:endParaRPr lang="zh-CN" sz="1600" kern="100" dirty="0">
                            <a:effectLst/>
                            <a:highlight>
                              <a:srgbClr val="5B9BD5"/>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5B9BD5"/>
                          </a:solidFill>
                          <a:prstDash val="solid"/>
                          <a:round/>
                          <a:headEnd type="none" w="med" len="med"/>
                          <a:tailEnd type="none" w="med" len="med"/>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a:txBody>
                        <a:bodyPr/>
                        <a:lstStyle/>
                        <a:p>
                          <a:pPr algn="ctr"/>
                          <a14:m>
                            <m:oMathPara xmlns:m="http://schemas.openxmlformats.org/officeDocument/2006/math">
                              <m:oMathParaPr>
                                <m:jc m:val="centerGroup"/>
                              </m:oMathParaPr>
                              <m:oMath xmlns:m="http://schemas.openxmlformats.org/officeDocument/2006/math">
                                <m:r>
                                  <a:rPr lang="en-US" sz="1600" b="1" i="1" kern="100">
                                    <a:solidFill>
                                      <a:srgbClr val="FFFFFF"/>
                                    </a:solidFill>
                                    <a:effectLst/>
                                    <a:highlight>
                                      <a:srgbClr val="5B9BD5"/>
                                    </a:highlight>
                                    <a:latin typeface="Cambria Math" panose="02040503050406030204" pitchFamily="18" charset="0"/>
                                    <a:ea typeface="等线" panose="02010600030101010101" charset="-122"/>
                                    <a:cs typeface="Times New Roman" panose="02020603050405020304" pitchFamily="18" charset="0"/>
                                  </a:rPr>
                                  <m:t>𝑺</m:t>
                                </m:r>
                              </m:oMath>
                            </m:oMathPara>
                          </a14:m>
                          <a:endParaRPr lang="zh-CN" sz="1600" kern="100" dirty="0">
                            <a:effectLst/>
                            <a:highlight>
                              <a:srgbClr val="5B9BD5"/>
                            </a:highlight>
                            <a:latin typeface="等线" panose="02010600030101010101" charset="-122"/>
                            <a:ea typeface="等线" panose="02010600030101010101" charset="-122"/>
                            <a:cs typeface="Times New Roman" panose="02020603050405020304" pitchFamily="18" charset="0"/>
                          </a:endParaRPr>
                        </a:p>
                      </a:txBody>
                      <a:tcPr marL="68580" marR="68580" marT="0" marB="0" anchor="ctr">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zh-CN" sz="1600" b="0" i="1" kern="100">
                                        <a:effectLst/>
                                        <a:highlight>
                                          <a:srgbClr val="5B9BD5"/>
                                        </a:highligh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1" i="1" kern="100">
                                        <a:solidFill>
                                          <a:srgbClr val="FFFFFF"/>
                                        </a:solidFill>
                                        <a:effectLst/>
                                        <a:highlight>
                                          <a:srgbClr val="5B9BD5"/>
                                        </a:highlight>
                                        <a:latin typeface="Cambria Math" panose="02040503050406030204" pitchFamily="18" charset="0"/>
                                        <a:ea typeface="等线" panose="02010600030101010101" charset="-122"/>
                                        <a:cs typeface="Times New Roman" panose="02020603050405020304" pitchFamily="18" charset="0"/>
                                      </a:rPr>
                                      <m:t>𝑵</m:t>
                                    </m:r>
                                  </m:e>
                                  <m:sub>
                                    <m:r>
                                      <a:rPr lang="en-US" sz="1600" b="1" i="1" kern="100">
                                        <a:solidFill>
                                          <a:srgbClr val="FFFFFF"/>
                                        </a:solidFill>
                                        <a:effectLst/>
                                        <a:highlight>
                                          <a:srgbClr val="5B9BD5"/>
                                        </a:highlight>
                                        <a:latin typeface="Cambria Math" panose="02040503050406030204" pitchFamily="18" charset="0"/>
                                        <a:ea typeface="等线" panose="02010600030101010101" charset="-122"/>
                                        <a:cs typeface="Times New Roman" panose="02020603050405020304" pitchFamily="18" charset="0"/>
                                      </a:rPr>
                                      <m:t>𝒕</m:t>
                                    </m:r>
                                  </m:sub>
                                </m:sSub>
                              </m:oMath>
                            </m:oMathPara>
                          </a14:m>
                          <a:endParaRPr lang="zh-CN" sz="1600" kern="100" dirty="0">
                            <a:effectLst/>
                            <a:highlight>
                              <a:srgbClr val="5B9BD5"/>
                            </a:highlight>
                            <a:latin typeface="等线" panose="02010600030101010101" charset="-122"/>
                            <a:ea typeface="等线" panose="02010600030101010101" charset="-122"/>
                            <a:cs typeface="Times New Roman" panose="02020603050405020304" pitchFamily="18" charset="0"/>
                          </a:endParaRPr>
                        </a:p>
                      </a:txBody>
                      <a:tcPr marL="68580" marR="68580" marT="0" marB="0" anchor="ctr">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zh-CN" sz="1600" b="0" i="1" kern="100">
                                        <a:effectLst/>
                                        <a:highlight>
                                          <a:srgbClr val="5B9BD5"/>
                                        </a:highligh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1" i="1" kern="100">
                                        <a:solidFill>
                                          <a:srgbClr val="FFFFFF"/>
                                        </a:solidFill>
                                        <a:effectLst/>
                                        <a:highlight>
                                          <a:srgbClr val="5B9BD5"/>
                                        </a:highlight>
                                        <a:latin typeface="Cambria Math" panose="02040503050406030204" pitchFamily="18" charset="0"/>
                                        <a:ea typeface="等线" panose="02010600030101010101" charset="-122"/>
                                        <a:cs typeface="Times New Roman" panose="02020603050405020304" pitchFamily="18" charset="0"/>
                                      </a:rPr>
                                      <m:t>𝑵</m:t>
                                    </m:r>
                                  </m:e>
                                  <m:sub>
                                    <m:r>
                                      <a:rPr lang="en-US" sz="1600" b="1" i="1" kern="100">
                                        <a:solidFill>
                                          <a:srgbClr val="FFFFFF"/>
                                        </a:solidFill>
                                        <a:effectLst/>
                                        <a:highlight>
                                          <a:srgbClr val="5B9BD5"/>
                                        </a:highlight>
                                        <a:latin typeface="Cambria Math" panose="02040503050406030204" pitchFamily="18" charset="0"/>
                                        <a:ea typeface="等线" panose="02010600030101010101" charset="-122"/>
                                        <a:cs typeface="Times New Roman" panose="02020603050405020304" pitchFamily="18" charset="0"/>
                                      </a:rPr>
                                      <m:t>𝒔</m:t>
                                    </m:r>
                                  </m:sub>
                                </m:sSub>
                              </m:oMath>
                            </m:oMathPara>
                          </a14:m>
                          <a:endParaRPr lang="zh-CN" sz="1600" kern="100">
                            <a:effectLst/>
                            <a:highlight>
                              <a:srgbClr val="5B9BD5"/>
                            </a:highlight>
                            <a:latin typeface="等线" panose="02010600030101010101" charset="-122"/>
                            <a:ea typeface="等线" panose="02010600030101010101" charset="-122"/>
                            <a:cs typeface="Times New Roman" panose="02020603050405020304" pitchFamily="18" charset="0"/>
                          </a:endParaRPr>
                        </a:p>
                      </a:txBody>
                      <a:tcPr marL="68580" marR="68580" marT="0" marB="0" anchor="ctr">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a:txBody>
                        <a:bodyPr/>
                        <a:lstStyle/>
                        <a:p>
                          <a:pPr algn="just"/>
                          <a14:m>
                            <m:oMathPara xmlns:m="http://schemas.openxmlformats.org/officeDocument/2006/math">
                              <m:oMathParaPr>
                                <m:jc m:val="centerGroup"/>
                              </m:oMathParaPr>
                              <m:oMath xmlns:m="http://schemas.openxmlformats.org/officeDocument/2006/math">
                                <m:r>
                                  <a:rPr lang="en-US" sz="1600" b="1" i="1" kern="100">
                                    <a:solidFill>
                                      <a:srgbClr val="FFFFFF"/>
                                    </a:solidFill>
                                    <a:effectLst/>
                                    <a:highlight>
                                      <a:srgbClr val="5B9BD5"/>
                                    </a:highlight>
                                    <a:latin typeface="Cambria Math" panose="02040503050406030204" pitchFamily="18" charset="0"/>
                                    <a:ea typeface="等线" panose="02010600030101010101" charset="-122"/>
                                    <a:cs typeface="Times New Roman" panose="02020603050405020304" pitchFamily="18" charset="0"/>
                                  </a:rPr>
                                  <m:t>𝑹</m:t>
                                </m:r>
                                <m:r>
                                  <a:rPr lang="en-US" sz="1600" b="1" i="1" kern="100">
                                    <a:solidFill>
                                      <a:srgbClr val="FFFFFF"/>
                                    </a:solidFill>
                                    <a:effectLst/>
                                    <a:highlight>
                                      <a:srgbClr val="5B9BD5"/>
                                    </a:highlight>
                                    <a:latin typeface="Cambria Math" panose="02040503050406030204" pitchFamily="18" charset="0"/>
                                    <a:ea typeface="等线" panose="02010600030101010101" charset="-122"/>
                                    <a:cs typeface="Times New Roman" panose="02020603050405020304" pitchFamily="18" charset="0"/>
                                  </a:rPr>
                                  <m:t>%</m:t>
                                </m:r>
                              </m:oMath>
                            </m:oMathPara>
                          </a14:m>
                          <a:endParaRPr lang="zh-CN" sz="1600" kern="100">
                            <a:effectLst/>
                            <a:highlight>
                              <a:srgbClr val="5B9BD5"/>
                            </a:highlight>
                            <a:latin typeface="等线" panose="02010600030101010101" charset="-122"/>
                            <a:ea typeface="等线" panose="02010600030101010101" charset="-122"/>
                            <a:cs typeface="Times New Roman" panose="02020603050405020304" pitchFamily="18" charset="0"/>
                          </a:endParaRPr>
                        </a:p>
                      </a:txBody>
                      <a:tcPr marL="68580" marR="68580" marT="0" marB="0" anchor="ctr">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a:txBody>
                        <a:bodyPr/>
                        <a:lstStyle/>
                        <a:p>
                          <a:pPr algn="ctr"/>
                          <a:r>
                            <a:rPr lang="zh-CN" sz="2400" b="1" kern="100" dirty="0">
                              <a:solidFill>
                                <a:schemeClr val="bg2"/>
                              </a:solidFill>
                              <a:effectLst/>
                              <a:highlight>
                                <a:srgbClr val="5B9BD5"/>
                              </a:highlight>
                              <a:latin typeface="宋体" panose="02010600030101010101" pitchFamily="2" charset="-122"/>
                              <a:ea typeface="宋体" panose="02010600030101010101" pitchFamily="2" charset="-122"/>
                              <a:cs typeface="Times New Roman" panose="02020603050405020304" pitchFamily="18" charset="0"/>
                            </a:rPr>
                            <a:t>缺点</a:t>
                          </a:r>
                          <a:endParaRPr lang="zh-CN" sz="2400" kern="100" dirty="0">
                            <a:solidFill>
                              <a:schemeClr val="bg2"/>
                            </a:solidFill>
                            <a:effectLst/>
                            <a:highlight>
                              <a:srgbClr val="5B9BD5"/>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602295">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红外</a:t>
                          </a:r>
                          <a:r>
                            <a:rPr lang="en-US"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a:t>
                          </a: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压感传感器</a:t>
                          </a:r>
                          <a:endParaRPr lang="zh-CN" sz="1600"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zh-CN" sz="1600" i="1" kern="100">
                                        <a:effectLst/>
                                        <a:highlight>
                                          <a:srgbClr val="DEEAF6"/>
                                        </a:highligh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kern="100">
                                        <a:solidFill>
                                          <a:srgbClr val="000000"/>
                                        </a:solidFill>
                                        <a:effectLst/>
                                        <a:highlight>
                                          <a:srgbClr val="DEEAF6"/>
                                        </a:highlight>
                                        <a:latin typeface="Cambria Math" panose="02040503050406030204" pitchFamily="18" charset="0"/>
                                        <a:ea typeface="等线" panose="02010600030101010101" charset="-122"/>
                                        <a:cs typeface="Times New Roman" panose="02020603050405020304" pitchFamily="18" charset="0"/>
                                      </a:rPr>
                                      <m:t>𝑆</m:t>
                                    </m:r>
                                  </m:e>
                                  <m:sub>
                                    <m:r>
                                      <a:rPr lang="en-US" sz="1600" i="1" kern="100">
                                        <a:solidFill>
                                          <a:srgbClr val="000000"/>
                                        </a:solidFill>
                                        <a:effectLst/>
                                        <a:highlight>
                                          <a:srgbClr val="DEEAF6"/>
                                        </a:highlight>
                                        <a:latin typeface="Cambria Math" panose="02040503050406030204" pitchFamily="18" charset="0"/>
                                        <a:ea typeface="等线" panose="02010600030101010101" charset="-122"/>
                                        <a:cs typeface="Times New Roman" panose="02020603050405020304" pitchFamily="18" charset="0"/>
                                      </a:rPr>
                                      <m:t>1</m:t>
                                    </m:r>
                                  </m:sub>
                                </m:sSub>
                              </m:oMath>
                            </m:oMathPara>
                          </a14:m>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426</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85.2</a:t>
                          </a:r>
                          <a:endParaRPr lang="zh-CN" sz="1600" kern="10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包和包之间几乎无缝隙或包的重量</a:t>
                          </a:r>
                          <a:r>
                            <a:rPr lang="zh-CN" sz="1600" b="1" kern="100" dirty="0">
                              <a:solidFill>
                                <a:srgbClr val="FF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非常轻</a:t>
                          </a: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时会互联失败</a:t>
                          </a:r>
                          <a:endParaRPr lang="zh-CN" sz="1600" b="1"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001"/>
                      </a:ext>
                    </a:extLst>
                  </a:tr>
                  <a:tr h="602295">
                    <a:tc vMerge="1">
                      <a:txBody>
                        <a:bodyPr/>
                        <a:lstStyle/>
                        <a:p>
                          <a:endParaRPr lang="zh-CN"/>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kern="100">
                                        <a:effectLst/>
                                        <a:latin typeface="Cambria Math" panose="02040503050406030204" pitchFamily="18" charset="0"/>
                                        <a:ea typeface="等线" panose="02010600030101010101" charset="-122"/>
                                        <a:cs typeface="Times New Roman" panose="02020603050405020304" pitchFamily="18" charset="0"/>
                                      </a:rPr>
                                      <m:t>𝑆</m:t>
                                    </m:r>
                                  </m:e>
                                  <m:sub>
                                    <m:r>
                                      <a:rPr lang="en-US" sz="1600" i="1" kern="100">
                                        <a:effectLst/>
                                        <a:latin typeface="Cambria Math" panose="02040503050406030204" pitchFamily="18" charset="0"/>
                                        <a:ea typeface="等线" panose="02010600030101010101" charset="-122"/>
                                        <a:cs typeface="Times New Roman" panose="02020603050405020304" pitchFamily="18" charset="0"/>
                                      </a:rPr>
                                      <m:t>2</m:t>
                                    </m:r>
                                  </m:sub>
                                </m:sSub>
                              </m:oMath>
                            </m:oMathPara>
                          </a14:m>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382</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a:effectLst/>
                              <a:latin typeface="Times New Roman" panose="02020603050405020304" pitchFamily="18" charset="0"/>
                              <a:ea typeface="等线" panose="02010600030101010101" charset="-122"/>
                              <a:cs typeface="Times New Roman" panose="02020603050405020304" pitchFamily="18" charset="0"/>
                            </a:rPr>
                            <a:t>76.4</a:t>
                          </a:r>
                          <a:endParaRPr lang="zh-CN" sz="1600" kern="10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vMerge="1">
                      <a:txBody>
                        <a:bodyPr/>
                        <a:lstStyle/>
                        <a:p>
                          <a:endParaRPr lang="zh-CN"/>
                        </a:p>
                      </a:txBody>
                      <a:tcPr/>
                    </a:tc>
                    <a:extLst>
                      <a:ext uri="{0D108BD9-81ED-4DB2-BD59-A6C34878D82A}">
                        <a16:rowId xmlns:a16="http://schemas.microsoft.com/office/drawing/2014/main" val="10002"/>
                      </a:ext>
                    </a:extLst>
                  </a:tr>
                  <a:tr h="602295">
                    <a:tc rowSpan="2">
                      <a:txBody>
                        <a:bodyPr/>
                        <a:lstStyle/>
                        <a:p>
                          <a:pPr algn="ctr"/>
                          <a:r>
                            <a:rPr lang="en-US"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RFID</a:t>
                          </a: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包件电子单号相联</a:t>
                          </a:r>
                          <a:endParaRPr lang="zh-CN" sz="1600"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zh-CN" sz="1600" i="1" kern="100">
                                        <a:effectLst/>
                                        <a:highlight>
                                          <a:srgbClr val="DEEAF6"/>
                                        </a:highligh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kern="100">
                                        <a:solidFill>
                                          <a:srgbClr val="000000"/>
                                        </a:solidFill>
                                        <a:effectLst/>
                                        <a:highlight>
                                          <a:srgbClr val="DEEAF6"/>
                                        </a:highlight>
                                        <a:latin typeface="Cambria Math" panose="02040503050406030204" pitchFamily="18" charset="0"/>
                                        <a:ea typeface="等线" panose="02010600030101010101" charset="-122"/>
                                        <a:cs typeface="Times New Roman" panose="02020603050405020304" pitchFamily="18" charset="0"/>
                                      </a:rPr>
                                      <m:t>𝑆</m:t>
                                    </m:r>
                                  </m:e>
                                  <m:sub>
                                    <m:r>
                                      <a:rPr lang="en-US" sz="1600" i="1" kern="100">
                                        <a:solidFill>
                                          <a:srgbClr val="000000"/>
                                        </a:solidFill>
                                        <a:effectLst/>
                                        <a:highlight>
                                          <a:srgbClr val="DEEAF6"/>
                                        </a:highlight>
                                        <a:latin typeface="Cambria Math" panose="02040503050406030204" pitchFamily="18" charset="0"/>
                                        <a:ea typeface="等线" panose="02010600030101010101" charset="-122"/>
                                        <a:cs typeface="Times New Roman" panose="02020603050405020304" pitchFamily="18" charset="0"/>
                                      </a:rPr>
                                      <m:t>1</m:t>
                                    </m:r>
                                  </m:sub>
                                </m:sSub>
                              </m:oMath>
                            </m:oMathPara>
                          </a14:m>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500</a:t>
                          </a:r>
                          <a:endParaRPr lang="zh-CN" sz="1600" kern="10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490</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98.0</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需要通行人员</a:t>
                          </a:r>
                          <a:r>
                            <a:rPr lang="zh-CN" sz="1600" b="1" kern="100" dirty="0">
                              <a:solidFill>
                                <a:srgbClr val="FF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主动配合</a:t>
                          </a: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，只适用于机场这种客流量可控的场景</a:t>
                          </a:r>
                          <a:endParaRPr lang="zh-CN" sz="1600" b="1"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003"/>
                      </a:ext>
                    </a:extLst>
                  </a:tr>
                  <a:tr h="602295">
                    <a:tc vMerge="1">
                      <a:txBody>
                        <a:bodyPr/>
                        <a:lstStyle/>
                        <a:p>
                          <a:endParaRPr lang="zh-CN"/>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kern="100">
                                        <a:effectLst/>
                                        <a:latin typeface="Cambria Math" panose="02040503050406030204" pitchFamily="18" charset="0"/>
                                        <a:ea typeface="等线" panose="02010600030101010101" charset="-122"/>
                                        <a:cs typeface="Times New Roman" panose="02020603050405020304" pitchFamily="18" charset="0"/>
                                      </a:rPr>
                                      <m:t>𝑆</m:t>
                                    </m:r>
                                  </m:e>
                                  <m:sub>
                                    <m:r>
                                      <a:rPr lang="en-US" sz="1600" i="1" kern="100">
                                        <a:effectLst/>
                                        <a:latin typeface="Cambria Math" panose="02040503050406030204" pitchFamily="18" charset="0"/>
                                        <a:ea typeface="等线" panose="02010600030101010101" charset="-122"/>
                                        <a:cs typeface="Times New Roman" panose="02020603050405020304" pitchFamily="18" charset="0"/>
                                      </a:rPr>
                                      <m:t>2</m:t>
                                    </m:r>
                                  </m:sub>
                                </m:sSub>
                              </m:oMath>
                            </m:oMathPara>
                          </a14:m>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a:effectLst/>
                              <a:latin typeface="Times New Roman" panose="02020603050405020304" pitchFamily="18" charset="0"/>
                              <a:ea typeface="等线" panose="02010600030101010101" charset="-122"/>
                              <a:cs typeface="Times New Roman" panose="02020603050405020304" pitchFamily="18" charset="0"/>
                            </a:rPr>
                            <a:t>488</a:t>
                          </a:r>
                          <a:endParaRPr lang="zh-CN" sz="1600" kern="10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97.6</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vMerge="1">
                      <a:txBody>
                        <a:bodyPr/>
                        <a:lstStyle/>
                        <a:p>
                          <a:endParaRPr lang="zh-CN"/>
                        </a:p>
                      </a:txBody>
                      <a:tcPr/>
                    </a:tc>
                    <a:extLst>
                      <a:ext uri="{0D108BD9-81ED-4DB2-BD59-A6C34878D82A}">
                        <a16:rowId xmlns:a16="http://schemas.microsoft.com/office/drawing/2014/main" val="10004"/>
                      </a:ext>
                    </a:extLst>
                  </a:tr>
                  <a:tr h="602295">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包包绑定</a:t>
                          </a:r>
                          <a:endParaRPr lang="zh-CN" sz="1600"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zh-CN" sz="1600" i="1" kern="100">
                                        <a:effectLst/>
                                        <a:highlight>
                                          <a:srgbClr val="DEEAF6"/>
                                        </a:highligh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kern="100">
                                        <a:solidFill>
                                          <a:srgbClr val="000000"/>
                                        </a:solidFill>
                                        <a:effectLst/>
                                        <a:highlight>
                                          <a:srgbClr val="DEEAF6"/>
                                        </a:highlight>
                                        <a:latin typeface="Cambria Math" panose="02040503050406030204" pitchFamily="18" charset="0"/>
                                        <a:ea typeface="等线" panose="02010600030101010101" charset="-122"/>
                                        <a:cs typeface="Times New Roman" panose="02020603050405020304" pitchFamily="18" charset="0"/>
                                      </a:rPr>
                                      <m:t>𝑆</m:t>
                                    </m:r>
                                  </m:e>
                                  <m:sub>
                                    <m:r>
                                      <a:rPr lang="en-US" sz="1600" i="1" kern="100">
                                        <a:solidFill>
                                          <a:srgbClr val="000000"/>
                                        </a:solidFill>
                                        <a:effectLst/>
                                        <a:highlight>
                                          <a:srgbClr val="DEEAF6"/>
                                        </a:highlight>
                                        <a:latin typeface="Cambria Math" panose="02040503050406030204" pitchFamily="18" charset="0"/>
                                        <a:ea typeface="等线" panose="02010600030101010101" charset="-122"/>
                                        <a:cs typeface="Times New Roman" panose="02020603050405020304" pitchFamily="18" charset="0"/>
                                      </a:rPr>
                                      <m:t>1</m:t>
                                    </m:r>
                                  </m:sub>
                                </m:sSub>
                              </m:oMath>
                            </m:oMathPara>
                          </a14:m>
                          <a:endParaRPr lang="zh-CN" sz="1600" kern="10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452</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90.4</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使两个图像在方向和旋转角度上保持一致的过程导致</a:t>
                          </a:r>
                          <a:r>
                            <a:rPr lang="zh-CN" sz="1600" b="1" kern="100" dirty="0">
                              <a:solidFill>
                                <a:srgbClr val="FF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检测速度慢</a:t>
                          </a: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005"/>
                      </a:ext>
                    </a:extLst>
                  </a:tr>
                  <a:tr h="602295">
                    <a:tc vMerge="1">
                      <a:txBody>
                        <a:bodyPr/>
                        <a:lstStyle/>
                        <a:p>
                          <a:endParaRPr lang="zh-CN"/>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kern="100">
                                        <a:effectLst/>
                                        <a:latin typeface="Cambria Math" panose="02040503050406030204" pitchFamily="18" charset="0"/>
                                        <a:ea typeface="等线" panose="02010600030101010101" charset="-122"/>
                                        <a:cs typeface="Times New Roman" panose="02020603050405020304" pitchFamily="18" charset="0"/>
                                      </a:rPr>
                                      <m:t>𝑆</m:t>
                                    </m:r>
                                  </m:e>
                                  <m:sub>
                                    <m:r>
                                      <a:rPr lang="en-US" sz="1600" i="1" kern="100">
                                        <a:effectLst/>
                                        <a:latin typeface="Cambria Math" panose="02040503050406030204" pitchFamily="18" charset="0"/>
                                        <a:ea typeface="等线" panose="02010600030101010101" charset="-122"/>
                                        <a:cs typeface="Times New Roman" panose="02020603050405020304" pitchFamily="18" charset="0"/>
                                      </a:rPr>
                                      <m:t>2</m:t>
                                    </m:r>
                                  </m:sub>
                                </m:sSub>
                              </m:oMath>
                            </m:oMathPara>
                          </a14:m>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410</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82</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vMerge="1">
                      <a:txBody>
                        <a:bodyPr/>
                        <a:lstStyle/>
                        <a:p>
                          <a:endParaRPr lang="zh-CN"/>
                        </a:p>
                      </a:txBody>
                      <a:tcPr/>
                    </a:tc>
                    <a:extLst>
                      <a:ext uri="{0D108BD9-81ED-4DB2-BD59-A6C34878D82A}">
                        <a16:rowId xmlns:a16="http://schemas.microsoft.com/office/drawing/2014/main" val="10006"/>
                      </a:ext>
                    </a:extLst>
                  </a:tr>
                </a:tbl>
              </a:graphicData>
            </a:graphic>
          </p:graphicFrame>
        </mc:Choice>
        <mc:Fallback xmlns="">
          <p:graphicFrame>
            <p:nvGraphicFramePr>
              <p:cNvPr id="13" name="表格 12"/>
              <p:cNvGraphicFramePr>
                <a:graphicFrameLocks noGrp="1"/>
              </p:cNvGraphicFramePr>
              <p:nvPr/>
            </p:nvGraphicFramePr>
            <p:xfrm>
              <a:off x="5730240" y="1891845"/>
              <a:ext cx="6187818" cy="4216065"/>
            </p:xfrm>
            <a:graphic>
              <a:graphicData uri="http://schemas.openxmlformats.org/drawingml/2006/table">
                <a:tbl>
                  <a:tblPr firstRow="1" firstCol="1" bandRow="1"/>
                  <a:tblGrid>
                    <a:gridCol w="1091069"/>
                    <a:gridCol w="649428"/>
                    <a:gridCol w="649428"/>
                    <a:gridCol w="660137"/>
                    <a:gridCol w="660137"/>
                    <a:gridCol w="2477619"/>
                  </a:tblGrid>
                  <a:tr h="601980">
                    <a:tc>
                      <a:txBody>
                        <a:bodyPr/>
                        <a:lstStyle/>
                        <a:p>
                          <a:pPr algn="ctr"/>
                          <a:r>
                            <a:rPr lang="zh-CN" sz="1600" b="1" kern="100" dirty="0">
                              <a:solidFill>
                                <a:srgbClr val="FFFFFF"/>
                              </a:solidFill>
                              <a:effectLst/>
                              <a:highlight>
                                <a:srgbClr val="5B9BD5"/>
                              </a:highlight>
                              <a:latin typeface="宋体" panose="02010600030101010101" pitchFamily="2" charset="-122"/>
                              <a:ea typeface="宋体" panose="02010600030101010101" pitchFamily="2" charset="-122"/>
                              <a:cs typeface="Times New Roman" panose="02020603050405020304" pitchFamily="18" charset="0"/>
                            </a:rPr>
                            <a:t>方法</a:t>
                          </a:r>
                          <a:endParaRPr lang="zh-CN" sz="1600" kern="100" dirty="0">
                            <a:effectLst/>
                            <a:highlight>
                              <a:srgbClr val="5B9BD5"/>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5B9BD5"/>
                          </a:solidFill>
                          <a:prstDash val="solid"/>
                          <a:round/>
                          <a:headEnd type="none" w="med" len="med"/>
                          <a:tailEnd type="none" w="med" len="med"/>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a:txBody>
                        <a:bodyPr/>
                        <a:lstStyle/>
                        <a:p>
                          <a:endParaRPr lang="zh-CN"/>
                        </a:p>
                      </a:txBody>
                      <a:tcPr marL="68580" marR="68580" marT="0" marB="0" anchor="ctr">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blipFill>
                          <a:blip r:embed="rId4"/>
                        </a:blipFill>
                      </a:tcPr>
                    </a:tc>
                    <a:tc>
                      <a:txBody>
                        <a:bodyPr/>
                        <a:lstStyle/>
                        <a:p>
                          <a:endParaRPr lang="zh-CN"/>
                        </a:p>
                      </a:txBody>
                      <a:tcPr marL="68580" marR="68580" marT="0" marB="0" anchor="ctr">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blipFill>
                          <a:blip r:embed="rId4"/>
                        </a:blipFill>
                      </a:tcPr>
                    </a:tc>
                    <a:tc>
                      <a:txBody>
                        <a:bodyPr/>
                        <a:lstStyle/>
                        <a:p>
                          <a:endParaRPr lang="zh-CN"/>
                        </a:p>
                      </a:txBody>
                      <a:tcPr marL="68580" marR="68580" marT="0" marB="0" anchor="ctr">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blipFill>
                          <a:blip r:embed="rId4"/>
                        </a:blipFill>
                      </a:tcPr>
                    </a:tc>
                    <a:tc>
                      <a:txBody>
                        <a:bodyPr/>
                        <a:lstStyle/>
                        <a:p>
                          <a:endParaRPr lang="zh-CN"/>
                        </a:p>
                      </a:txBody>
                      <a:tcPr marL="68580" marR="68580" marT="0" marB="0" anchor="ctr">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blipFill>
                          <a:blip r:embed="rId4"/>
                        </a:blipFill>
                      </a:tcPr>
                    </a:tc>
                    <a:tc>
                      <a:txBody>
                        <a:bodyPr/>
                        <a:lstStyle/>
                        <a:p>
                          <a:pPr algn="ctr"/>
                          <a:r>
                            <a:rPr lang="zh-CN" sz="2400" b="1" kern="100" dirty="0">
                              <a:solidFill>
                                <a:schemeClr val="bg2"/>
                              </a:solidFill>
                              <a:effectLst/>
                              <a:highlight>
                                <a:srgbClr val="5B9BD5"/>
                              </a:highlight>
                              <a:latin typeface="宋体" panose="02010600030101010101" pitchFamily="2" charset="-122"/>
                              <a:ea typeface="宋体" panose="02010600030101010101" pitchFamily="2" charset="-122"/>
                              <a:cs typeface="Times New Roman" panose="02020603050405020304" pitchFamily="18" charset="0"/>
                            </a:rPr>
                            <a:t>缺点</a:t>
                          </a:r>
                          <a:endParaRPr lang="zh-CN" sz="2400" kern="100" dirty="0">
                            <a:solidFill>
                              <a:schemeClr val="bg2"/>
                            </a:solidFill>
                            <a:effectLst/>
                            <a:highlight>
                              <a:srgbClr val="5B9BD5"/>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r>
                  <a:tr h="602615">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红外</a:t>
                          </a:r>
                          <a:r>
                            <a:rPr lang="en-US"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a:t>
                          </a: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压感传感器</a:t>
                          </a:r>
                          <a:endParaRPr lang="zh-CN" sz="1600"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endParaRPr lang="zh-CN"/>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4"/>
                        </a:blip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426</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85.2</a:t>
                          </a:r>
                          <a:endParaRPr lang="zh-CN" sz="1600" kern="10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包和包之间几乎无缝隙或包的重量</a:t>
                          </a:r>
                          <a:r>
                            <a:rPr lang="zh-CN" sz="1600" b="1" kern="100" dirty="0">
                              <a:solidFill>
                                <a:srgbClr val="FF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非常轻</a:t>
                          </a: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时会互联失败</a:t>
                          </a:r>
                          <a:endParaRPr lang="zh-CN" sz="1600" b="1"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r>
                  <a:tr h="601980">
                    <a:tc vMerge="1">
                      <a:tcPr/>
                    </a:tc>
                    <a:tc>
                      <a:txBody>
                        <a:bodyPr/>
                        <a:lstStyle/>
                        <a:p>
                          <a:endParaRPr lang="zh-CN"/>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4"/>
                        </a:blip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382</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a:effectLst/>
                              <a:latin typeface="Times New Roman" panose="02020603050405020304" pitchFamily="18" charset="0"/>
                              <a:ea typeface="等线" panose="02010600030101010101" charset="-122"/>
                              <a:cs typeface="Times New Roman" panose="02020603050405020304" pitchFamily="18" charset="0"/>
                            </a:rPr>
                            <a:t>76.4</a:t>
                          </a:r>
                          <a:endParaRPr lang="zh-CN" sz="1600" kern="10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vMerge="1">
                      <a:tcPr/>
                    </a:tc>
                  </a:tr>
                  <a:tr h="602615">
                    <a:tc rowSpan="2">
                      <a:txBody>
                        <a:bodyPr/>
                        <a:lstStyle/>
                        <a:p>
                          <a:pPr algn="ctr"/>
                          <a:r>
                            <a:rPr lang="en-US"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RFID</a:t>
                          </a: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包件电子单号相联</a:t>
                          </a:r>
                          <a:endParaRPr lang="zh-CN" sz="1600"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endParaRPr lang="zh-CN"/>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4"/>
                        </a:blipFill>
                      </a:tcPr>
                    </a:tc>
                    <a:tc>
                      <a:txBody>
                        <a:bodyPr/>
                        <a:lstStyle/>
                        <a:p>
                          <a:pPr algn="ctr"/>
                          <a:r>
                            <a:rPr lang="en-US" sz="1600" kern="10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500</a:t>
                          </a:r>
                          <a:endParaRPr lang="zh-CN" sz="1600" kern="10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490</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98.0</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需要通行人员</a:t>
                          </a:r>
                          <a:r>
                            <a:rPr lang="zh-CN" sz="1600" b="1" kern="100" dirty="0">
                              <a:solidFill>
                                <a:srgbClr val="FF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主动配合</a:t>
                          </a: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，只适用于机场这种客流量可控的场景</a:t>
                          </a:r>
                          <a:endParaRPr lang="zh-CN" sz="1600" b="1"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r>
                  <a:tr h="601980">
                    <a:tc vMerge="1">
                      <a:tcPr/>
                    </a:tc>
                    <a:tc>
                      <a:txBody>
                        <a:bodyPr/>
                        <a:lstStyle/>
                        <a:p>
                          <a:endParaRPr lang="zh-CN"/>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4"/>
                        </a:blip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a:effectLst/>
                              <a:latin typeface="Times New Roman" panose="02020603050405020304" pitchFamily="18" charset="0"/>
                              <a:ea typeface="等线" panose="02010600030101010101" charset="-122"/>
                              <a:cs typeface="Times New Roman" panose="02020603050405020304" pitchFamily="18" charset="0"/>
                            </a:rPr>
                            <a:t>488</a:t>
                          </a:r>
                          <a:endParaRPr lang="zh-CN" sz="1600" kern="10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97.6</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vMerge="1">
                      <a:tcPr/>
                    </a:tc>
                  </a:tr>
                  <a:tr h="602615">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包包绑定</a:t>
                          </a:r>
                          <a:endParaRPr lang="zh-CN" sz="1600" kern="100" dirty="0">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endParaRPr lang="zh-CN"/>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4"/>
                        </a:blip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452</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600" kern="100" dirty="0">
                              <a:solidFill>
                                <a:srgbClr val="000000"/>
                              </a:solidFill>
                              <a:effectLst/>
                              <a:highlight>
                                <a:srgbClr val="DEEAF6"/>
                              </a:highlight>
                              <a:latin typeface="Times New Roman" panose="02020603050405020304" pitchFamily="18" charset="0"/>
                              <a:ea typeface="等线" panose="02010600030101010101" charset="-122"/>
                              <a:cs typeface="Times New Roman" panose="02020603050405020304" pitchFamily="18" charset="0"/>
                            </a:rPr>
                            <a:t>90.4</a:t>
                          </a:r>
                          <a:endParaRPr lang="zh-CN" sz="1600" kern="100" dirty="0">
                            <a:effectLst/>
                            <a:highlight>
                              <a:srgbClr val="DEEAF6"/>
                            </a:highligh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rowSpan="2">
                      <a:txBody>
                        <a:bodyPr/>
                        <a:lstStyle/>
                        <a:p>
                          <a:pPr algn="ctr"/>
                          <a:r>
                            <a:rPr lang="zh-CN" sz="1600" b="1" kern="100" dirty="0">
                              <a:solidFill>
                                <a:srgbClr val="00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使两个图像在方向和旋转角度上保持一致的过程导致</a:t>
                          </a:r>
                          <a:r>
                            <a:rPr lang="zh-CN" sz="1600" b="1" kern="100" dirty="0">
                              <a:solidFill>
                                <a:srgbClr val="FF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rPr>
                            <a:t>检测速度慢</a:t>
                          </a:r>
                          <a:endParaRPr lang="zh-CN" sz="1600" b="1" kern="100" dirty="0">
                            <a:solidFill>
                              <a:srgbClr val="FF0000"/>
                            </a:solidFill>
                            <a:effectLst/>
                            <a:highlight>
                              <a:srgbClr val="DEEAF6"/>
                            </a:highligh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r>
                  <a:tr h="601980">
                    <a:tc vMerge="1">
                      <a:tcPr/>
                    </a:tc>
                    <a:tc>
                      <a:txBody>
                        <a:bodyPr/>
                        <a:lstStyle/>
                        <a:p>
                          <a:endParaRPr lang="zh-CN"/>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4"/>
                        </a:blip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500</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410</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algn="ctr"/>
                          <a:r>
                            <a:rPr lang="en-US" sz="1600" kern="100" dirty="0">
                              <a:effectLst/>
                              <a:latin typeface="Times New Roman" panose="02020603050405020304" pitchFamily="18" charset="0"/>
                              <a:ea typeface="等线" panose="02010600030101010101" charset="-122"/>
                              <a:cs typeface="Times New Roman" panose="02020603050405020304" pitchFamily="18" charset="0"/>
                            </a:rPr>
                            <a:t>82</a:t>
                          </a:r>
                          <a:endParaRPr lang="zh-CN" sz="16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vMerge="1">
                      <a:tcPr/>
                    </a:tc>
                  </a:tr>
                </a:tbl>
              </a:graphicData>
            </a:graphic>
          </p:graphicFrame>
        </mc:Fallback>
      </mc:AlternateContent>
      <p:sp>
        <p:nvSpPr>
          <p:cNvPr id="2" name="文本框 1"/>
          <p:cNvSpPr txBox="1"/>
          <p:nvPr/>
        </p:nvSpPr>
        <p:spPr>
          <a:xfrm>
            <a:off x="7365574" y="1210218"/>
            <a:ext cx="3877985" cy="461665"/>
          </a:xfrm>
          <a:prstGeom prst="rect">
            <a:avLst/>
          </a:prstGeom>
          <a:noFill/>
        </p:spPr>
        <p:txBody>
          <a:bodyPr wrap="none" rtlCol="0">
            <a:spAutoFit/>
          </a:bodyPr>
          <a:lstStyle/>
          <a:p>
            <a:r>
              <a:rPr lang="zh-CN" altLang="en-US" sz="2400" dirty="0">
                <a:latin typeface="思源宋体 CN" panose="02020400000000000000" pitchFamily="18" charset="-122"/>
                <a:ea typeface="思源宋体 CN" panose="02020400000000000000" pitchFamily="18" charset="-122"/>
              </a:rPr>
              <a:t>现有人物互联算法的</a:t>
            </a:r>
            <a:r>
              <a:rPr lang="zh-CN" altLang="en-US" sz="2400" b="1" dirty="0">
                <a:solidFill>
                  <a:srgbClr val="FF0000"/>
                </a:solidFill>
                <a:latin typeface="思源宋体 CN" panose="02020400000000000000" pitchFamily="18" charset="-122"/>
                <a:ea typeface="思源宋体 CN" panose="02020400000000000000" pitchFamily="18" charset="-122"/>
              </a:rPr>
              <a:t>不足</a:t>
            </a:r>
            <a:r>
              <a:rPr lang="zh-CN" altLang="en-US" sz="2400" dirty="0">
                <a:solidFill>
                  <a:srgbClr val="FF0000"/>
                </a:solidFill>
                <a:latin typeface="思源宋体 CN" panose="02020400000000000000" pitchFamily="18" charset="-122"/>
                <a:ea typeface="思源宋体 CN" panose="02020400000000000000" pitchFamily="18" charset="-122"/>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4360">
        <p:fade/>
      </p:transition>
    </mc:Choice>
    <mc:Fallback xmlns="">
      <p:transition spd="med" advTm="1436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73355" y="6618568"/>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PPT</a:t>
            </a:r>
            <a:r>
              <a:rPr kumimoji="0" lang="zh-CN" altLang="en-US"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模板 </a:t>
            </a:r>
            <a:r>
              <a:rPr kumimoji="0" lang="en-US" altLang="zh-CN"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http://www.1ppt.com/moban/</a:t>
            </a:r>
            <a:r>
              <a:rPr kumimoji="0" lang="zh-CN" altLang="en-US"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 </a:t>
            </a:r>
            <a:endParaRPr kumimoji="0" lang="en-US" altLang="zh-CN"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endParaRPr>
          </a:p>
        </p:txBody>
      </p:sp>
      <p:grpSp>
        <p:nvGrpSpPr>
          <p:cNvPr id="4" name="组合 3"/>
          <p:cNvGrpSpPr/>
          <p:nvPr/>
        </p:nvGrpSpPr>
        <p:grpSpPr>
          <a:xfrm rot="10800000" flipH="1">
            <a:off x="275809" y="327218"/>
            <a:ext cx="355381" cy="88900"/>
            <a:chOff x="4381719" y="-1168400"/>
            <a:chExt cx="355381" cy="88900"/>
          </a:xfrm>
        </p:grpSpPr>
        <p:cxnSp>
          <p:nvCxnSpPr>
            <p:cNvPr id="5" name="直接连接符 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7" name="文本框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8" name="文本框 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5203" y="1056488"/>
            <a:ext cx="609708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解决方法：</a:t>
            </a:r>
          </a:p>
        </p:txBody>
      </p:sp>
      <p:sp>
        <p:nvSpPr>
          <p:cNvPr id="23" name="文本框 22"/>
          <p:cNvSpPr txBox="1"/>
          <p:nvPr/>
        </p:nvSpPr>
        <p:spPr>
          <a:xfrm>
            <a:off x="1411544" y="1051358"/>
            <a:ext cx="702165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noProof="0" dirty="0">
                <a:solidFill>
                  <a:prstClr val="black"/>
                </a:solidFill>
                <a:latin typeface="思源宋体 CN" panose="02020400000000000000" pitchFamily="18" charset="-122"/>
                <a:ea typeface="思源宋体 CN" panose="02020400000000000000" pitchFamily="18" charset="-122"/>
                <a:cs typeface="Times New Roman" panose="02020603050405020304" pitchFamily="18" charset="0"/>
              </a:rPr>
              <a:t>设计</a:t>
            </a:r>
            <a:r>
              <a:rPr lang="zh-CN" altLang="en-US" sz="2000" b="1" noProof="0"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时间相联</a:t>
            </a: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rPr>
              <a:t>算法与</a:t>
            </a:r>
            <a:r>
              <a:rPr kumimoji="0" lang="en-US" altLang="zh-CN" sz="2000" b="1" i="0" u="none" strike="noStrike" kern="1200" cap="none" spc="0" normalizeH="0" baseline="0" noProof="0" dirty="0" err="1">
                <a:ln>
                  <a:noFill/>
                </a:ln>
                <a:solidFill>
                  <a:srgbClr val="FF0000"/>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rPr>
              <a:t>deepface</a:t>
            </a: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rPr>
              <a:t>框架</a:t>
            </a: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6375" y="1533036"/>
            <a:ext cx="3592429" cy="2389474"/>
          </a:xfrm>
          <a:prstGeom prst="rect">
            <a:avLst/>
          </a:prstGeom>
          <a:noFill/>
          <a:ln>
            <a:noFill/>
          </a:ln>
        </p:spPr>
      </p:pic>
      <p:sp>
        <p:nvSpPr>
          <p:cNvPr id="25" name="文本框 24"/>
          <p:cNvSpPr txBox="1"/>
          <p:nvPr/>
        </p:nvSpPr>
        <p:spPr>
          <a:xfrm>
            <a:off x="859450" y="3934645"/>
            <a:ext cx="20551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prstClr val="black"/>
                </a:solidFill>
                <a:latin typeface="思源宋体 CN" panose="02020400000000000000" pitchFamily="18" charset="-122"/>
                <a:ea typeface="思源宋体 CN" panose="02020400000000000000" pitchFamily="18" charset="-122"/>
              </a:rPr>
              <a:t>时间相联算法</a:t>
            </a:r>
            <a:r>
              <a:rPr kumimoji="0" lang="zh-CN" altLang="en-US" sz="16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示意图</a:t>
            </a:r>
          </a:p>
        </p:txBody>
      </p:sp>
      <p:sp>
        <p:nvSpPr>
          <p:cNvPr id="26" name="文本框 25"/>
          <p:cNvSpPr txBox="1"/>
          <p:nvPr/>
        </p:nvSpPr>
        <p:spPr>
          <a:xfrm>
            <a:off x="3434080" y="1523365"/>
            <a:ext cx="2214245" cy="1938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根据放包时刻与检测时刻</a:t>
            </a:r>
            <a:r>
              <a:rPr kumimoji="0" lang="zh-CN" altLang="en-US" sz="20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时间差</a:t>
            </a: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反推放包时刻附近区间内的照片</a:t>
            </a:r>
          </a:p>
        </p:txBody>
      </p:sp>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0775" y="3726286"/>
            <a:ext cx="2708737" cy="2953837"/>
          </a:xfrm>
          <a:prstGeom prst="rect">
            <a:avLst/>
          </a:prstGeom>
          <a:ln>
            <a:solidFill>
              <a:schemeClr val="tx1"/>
            </a:solidFill>
          </a:ln>
        </p:spPr>
      </p:pic>
      <p:sp>
        <p:nvSpPr>
          <p:cNvPr id="29" name="文本框 28"/>
          <p:cNvSpPr txBox="1"/>
          <p:nvPr/>
        </p:nvSpPr>
        <p:spPr>
          <a:xfrm>
            <a:off x="345876" y="4272860"/>
            <a:ext cx="2410628" cy="232852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使用</a:t>
            </a:r>
            <a:r>
              <a:rPr kumimoji="0" lang="en-US" altLang="zh-CN" sz="2000" b="1" i="0" u="none" strike="noStrike" kern="1200" cap="none" spc="0" normalizeH="0" baseline="0" noProof="0" dirty="0" err="1">
                <a:ln>
                  <a:noFill/>
                </a:ln>
                <a:solidFill>
                  <a:srgbClr val="FF0000"/>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rPr>
              <a:t>deepface</a:t>
            </a:r>
            <a:r>
              <a:rPr kumimoji="0" lang="zh-CN" altLang="en-US" sz="20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rPr>
              <a:t>框架在放包时刻附近区间照片找到人脸占比最大的旅客，即为违禁品携带者</a:t>
            </a:r>
          </a:p>
        </p:txBody>
      </p:sp>
      <p:sp>
        <p:nvSpPr>
          <p:cNvPr id="39" name="矩形: 圆角 38"/>
          <p:cNvSpPr/>
          <p:nvPr/>
        </p:nvSpPr>
        <p:spPr>
          <a:xfrm>
            <a:off x="8433198" y="66977"/>
            <a:ext cx="1021852" cy="360025"/>
          </a:xfrm>
          <a:prstGeom prst="round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latin typeface="思源宋体 CN" panose="02020400000000000000" pitchFamily="18" charset="-122"/>
                <a:ea typeface="思源宋体 CN" panose="02020400000000000000" pitchFamily="18" charset="-122"/>
              </a:rPr>
              <a:t>开始</a:t>
            </a:r>
          </a:p>
        </p:txBody>
      </p:sp>
      <p:cxnSp>
        <p:nvCxnSpPr>
          <p:cNvPr id="40" name="直接箭头连接符 39"/>
          <p:cNvCxnSpPr>
            <a:stCxn id="39" idx="2"/>
            <a:endCxn id="42" idx="0"/>
          </p:cNvCxnSpPr>
          <p:nvPr/>
        </p:nvCxnSpPr>
        <p:spPr>
          <a:xfrm flipH="1">
            <a:off x="7435163" y="427002"/>
            <a:ext cx="1508961" cy="3606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9" idx="2"/>
            <a:endCxn id="50" idx="0"/>
          </p:cNvCxnSpPr>
          <p:nvPr/>
        </p:nvCxnSpPr>
        <p:spPr>
          <a:xfrm>
            <a:off x="8944124" y="427002"/>
            <a:ext cx="1742790" cy="3805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矩形: 圆角 41"/>
          <p:cNvSpPr/>
          <p:nvPr/>
        </p:nvSpPr>
        <p:spPr>
          <a:xfrm>
            <a:off x="6152982" y="787672"/>
            <a:ext cx="2564361" cy="2289698"/>
          </a:xfrm>
          <a:prstGeom prst="round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43" name="文本框 42"/>
          <p:cNvSpPr txBox="1"/>
          <p:nvPr/>
        </p:nvSpPr>
        <p:spPr>
          <a:xfrm>
            <a:off x="6217585" y="807548"/>
            <a:ext cx="2429578" cy="707886"/>
          </a:xfrm>
          <a:prstGeom prst="rect">
            <a:avLst/>
          </a:prstGeom>
          <a:noFill/>
        </p:spPr>
        <p:txBody>
          <a:bodyPr wrap="square" rtlCol="0">
            <a:spAutoFit/>
          </a:bodyPr>
          <a:lstStyle/>
          <a:p>
            <a:pPr algn="ctr"/>
            <a:r>
              <a:rPr lang="en-US" altLang="zh-CN" sz="2000" dirty="0" err="1">
                <a:solidFill>
                  <a:schemeClr val="bg1"/>
                </a:solidFill>
                <a:latin typeface="思源宋体 CN" panose="02020400000000000000" pitchFamily="18" charset="-122"/>
                <a:ea typeface="思源宋体 CN" panose="02020400000000000000" pitchFamily="18" charset="-122"/>
                <a:cs typeface="Times New Roman" panose="02020603050405020304" pitchFamily="18" charset="0"/>
              </a:rPr>
              <a:t>deepface</a:t>
            </a:r>
            <a:r>
              <a:rPr lang="zh-CN" altLang="en-US" sz="2000" dirty="0">
                <a:solidFill>
                  <a:schemeClr val="bg1"/>
                </a:solidFill>
                <a:latin typeface="思源宋体 CN" panose="02020400000000000000" pitchFamily="18" charset="-122"/>
                <a:ea typeface="思源宋体 CN" panose="02020400000000000000" pitchFamily="18" charset="-122"/>
              </a:rPr>
              <a:t>人脸</a:t>
            </a:r>
            <a:endParaRPr lang="en-US" altLang="zh-CN" sz="2000" dirty="0">
              <a:solidFill>
                <a:schemeClr val="bg1"/>
              </a:solidFill>
              <a:latin typeface="思源宋体 CN" panose="02020400000000000000" pitchFamily="18" charset="-122"/>
              <a:ea typeface="思源宋体 CN" panose="02020400000000000000" pitchFamily="18" charset="-122"/>
            </a:endParaRPr>
          </a:p>
          <a:p>
            <a:pPr algn="ctr"/>
            <a:r>
              <a:rPr lang="zh-CN" altLang="en-US" sz="2000" dirty="0">
                <a:solidFill>
                  <a:schemeClr val="bg1"/>
                </a:solidFill>
                <a:latin typeface="思源宋体 CN" panose="02020400000000000000" pitchFamily="18" charset="-122"/>
                <a:ea typeface="思源宋体 CN" panose="02020400000000000000" pitchFamily="18" charset="-122"/>
              </a:rPr>
              <a:t>捕捉模块</a:t>
            </a:r>
          </a:p>
        </p:txBody>
      </p:sp>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4773" y="1451628"/>
            <a:ext cx="2169112" cy="1431614"/>
          </a:xfrm>
          <a:prstGeom prst="rect">
            <a:avLst/>
          </a:prstGeom>
          <a:solidFill>
            <a:schemeClr val="accent2"/>
          </a:solidFill>
        </p:spPr>
      </p:pic>
      <p:sp>
        <p:nvSpPr>
          <p:cNvPr id="50" name="矩形: 圆角 49"/>
          <p:cNvSpPr/>
          <p:nvPr/>
        </p:nvSpPr>
        <p:spPr>
          <a:xfrm>
            <a:off x="9404733" y="807549"/>
            <a:ext cx="2564361" cy="2289698"/>
          </a:xfrm>
          <a:prstGeom prst="round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51" name="文本框 50"/>
          <p:cNvSpPr txBox="1"/>
          <p:nvPr/>
        </p:nvSpPr>
        <p:spPr>
          <a:xfrm>
            <a:off x="9469337" y="852274"/>
            <a:ext cx="2429578" cy="707886"/>
          </a:xfrm>
          <a:prstGeom prst="rect">
            <a:avLst/>
          </a:prstGeom>
          <a:noFill/>
        </p:spPr>
        <p:txBody>
          <a:bodyPr wrap="square" rtlCol="0">
            <a:spAutoFit/>
          </a:bodyPr>
          <a:lstStyle/>
          <a:p>
            <a:pPr algn="ctr"/>
            <a:r>
              <a:rPr lang="zh-CN" altLang="en-US" sz="2000" dirty="0">
                <a:solidFill>
                  <a:schemeClr val="bg1"/>
                </a:solidFill>
                <a:latin typeface="思源宋体 CN" panose="02020400000000000000" pitchFamily="18" charset="-122"/>
                <a:ea typeface="思源宋体 CN" panose="02020400000000000000" pitchFamily="18" charset="-122"/>
              </a:rPr>
              <a:t>行李</a:t>
            </a:r>
            <a:r>
              <a:rPr lang="en-US" altLang="zh-CN" sz="2000" dirty="0">
                <a:solidFill>
                  <a:schemeClr val="bg1"/>
                </a:solidFill>
                <a:latin typeface="思源宋体 CN" panose="02020400000000000000" pitchFamily="18" charset="-122"/>
                <a:ea typeface="思源宋体 CN" panose="02020400000000000000" pitchFamily="18" charset="-122"/>
                <a:cs typeface="Times New Roman" panose="02020603050405020304" pitchFamily="18" charset="0"/>
              </a:rPr>
              <a:t>X</a:t>
            </a:r>
            <a:r>
              <a:rPr lang="zh-CN" altLang="en-US" sz="2000" dirty="0">
                <a:solidFill>
                  <a:schemeClr val="bg1"/>
                </a:solidFill>
                <a:latin typeface="思源宋体 CN" panose="02020400000000000000" pitchFamily="18" charset="-122"/>
                <a:ea typeface="思源宋体 CN" panose="02020400000000000000" pitchFamily="18" charset="-122"/>
              </a:rPr>
              <a:t>光图像</a:t>
            </a:r>
            <a:endParaRPr lang="en-US" altLang="zh-CN" sz="2000" dirty="0">
              <a:solidFill>
                <a:schemeClr val="bg1"/>
              </a:solidFill>
              <a:latin typeface="思源宋体 CN" panose="02020400000000000000" pitchFamily="18" charset="-122"/>
              <a:ea typeface="思源宋体 CN" panose="02020400000000000000" pitchFamily="18" charset="-122"/>
            </a:endParaRPr>
          </a:p>
          <a:p>
            <a:pPr algn="ctr"/>
            <a:r>
              <a:rPr lang="zh-CN" altLang="en-US" sz="2000" dirty="0">
                <a:solidFill>
                  <a:schemeClr val="bg1"/>
                </a:solidFill>
                <a:latin typeface="思源宋体 CN" panose="02020400000000000000" pitchFamily="18" charset="-122"/>
                <a:ea typeface="思源宋体 CN" panose="02020400000000000000" pitchFamily="18" charset="-122"/>
              </a:rPr>
              <a:t>违禁品采集</a:t>
            </a:r>
          </a:p>
        </p:txBody>
      </p:sp>
      <p:sp>
        <p:nvSpPr>
          <p:cNvPr id="52" name="矩形: 圆角 51"/>
          <p:cNvSpPr/>
          <p:nvPr/>
        </p:nvSpPr>
        <p:spPr>
          <a:xfrm>
            <a:off x="8203912" y="3371118"/>
            <a:ext cx="1758235" cy="487220"/>
          </a:xfrm>
          <a:prstGeom prst="round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latin typeface="思源宋体 CN" panose="02020400000000000000" pitchFamily="18" charset="-122"/>
                <a:ea typeface="思源宋体 CN" panose="02020400000000000000" pitchFamily="18" charset="-122"/>
              </a:rPr>
              <a:t>时间相联算法</a:t>
            </a:r>
          </a:p>
        </p:txBody>
      </p:sp>
      <p:cxnSp>
        <p:nvCxnSpPr>
          <p:cNvPr id="53" name="直接箭头连接符 52"/>
          <p:cNvCxnSpPr>
            <a:stCxn id="42" idx="2"/>
            <a:endCxn id="52" idx="0"/>
          </p:cNvCxnSpPr>
          <p:nvPr/>
        </p:nvCxnSpPr>
        <p:spPr>
          <a:xfrm>
            <a:off x="7435163" y="3077370"/>
            <a:ext cx="1647867" cy="293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50" idx="2"/>
            <a:endCxn id="52" idx="0"/>
          </p:cNvCxnSpPr>
          <p:nvPr/>
        </p:nvCxnSpPr>
        <p:spPr>
          <a:xfrm flipH="1">
            <a:off x="9083030" y="3097247"/>
            <a:ext cx="1603884" cy="2738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2" idx="2"/>
            <a:endCxn id="56" idx="0"/>
          </p:cNvCxnSpPr>
          <p:nvPr/>
        </p:nvCxnSpPr>
        <p:spPr>
          <a:xfrm>
            <a:off x="9083030" y="3858338"/>
            <a:ext cx="1717467" cy="3351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6" name="矩形: 圆角 55"/>
          <p:cNvSpPr/>
          <p:nvPr/>
        </p:nvSpPr>
        <p:spPr>
          <a:xfrm>
            <a:off x="9518316" y="4193479"/>
            <a:ext cx="2564361" cy="2289698"/>
          </a:xfrm>
          <a:prstGeom prst="round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57" name="文本框 56"/>
          <p:cNvSpPr txBox="1"/>
          <p:nvPr/>
        </p:nvSpPr>
        <p:spPr>
          <a:xfrm>
            <a:off x="9578828" y="4349820"/>
            <a:ext cx="2429578" cy="400110"/>
          </a:xfrm>
          <a:prstGeom prst="rect">
            <a:avLst/>
          </a:prstGeom>
          <a:noFill/>
        </p:spPr>
        <p:txBody>
          <a:bodyPr wrap="square" rtlCol="0">
            <a:spAutoFit/>
          </a:bodyPr>
          <a:lstStyle/>
          <a:p>
            <a:pPr algn="ctr"/>
            <a:r>
              <a:rPr lang="zh-CN" altLang="en-US" sz="2000" dirty="0">
                <a:solidFill>
                  <a:schemeClr val="bg1"/>
                </a:solidFill>
                <a:latin typeface="思源宋体 CN" panose="02020400000000000000" pitchFamily="18" charset="-122"/>
                <a:ea typeface="思源宋体 CN" panose="02020400000000000000" pitchFamily="18" charset="-122"/>
                <a:cs typeface="Times New Roman" panose="02020603050405020304" pitchFamily="18" charset="0"/>
              </a:rPr>
              <a:t>人物互联</a:t>
            </a:r>
            <a:r>
              <a:rPr lang="en-US" altLang="zh-CN" sz="2000" dirty="0">
                <a:solidFill>
                  <a:schemeClr val="bg1"/>
                </a:solidFill>
                <a:latin typeface="思源宋体 CN" panose="02020400000000000000" pitchFamily="18" charset="-122"/>
                <a:ea typeface="思源宋体 CN" panose="02020400000000000000" pitchFamily="18" charset="-122"/>
                <a:cs typeface="Times New Roman" panose="02020603050405020304" pitchFamily="18" charset="0"/>
              </a:rPr>
              <a:t>UI</a:t>
            </a:r>
            <a:r>
              <a:rPr lang="zh-CN" altLang="en-US" sz="2000" dirty="0">
                <a:solidFill>
                  <a:schemeClr val="bg1"/>
                </a:solidFill>
                <a:latin typeface="思源宋体 CN" panose="02020400000000000000" pitchFamily="18" charset="-122"/>
                <a:ea typeface="思源宋体 CN" panose="02020400000000000000" pitchFamily="18" charset="-122"/>
                <a:cs typeface="Times New Roman" panose="02020603050405020304" pitchFamily="18" charset="0"/>
              </a:rPr>
              <a:t>界面</a:t>
            </a:r>
          </a:p>
        </p:txBody>
      </p:sp>
      <p:sp>
        <p:nvSpPr>
          <p:cNvPr id="58" name="矩形: 圆角 57"/>
          <p:cNvSpPr/>
          <p:nvPr/>
        </p:nvSpPr>
        <p:spPr>
          <a:xfrm>
            <a:off x="6149620" y="4193479"/>
            <a:ext cx="2564361" cy="2289698"/>
          </a:xfrm>
          <a:prstGeom prst="round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cxnSp>
        <p:nvCxnSpPr>
          <p:cNvPr id="59" name="直接箭头连接符 58"/>
          <p:cNvCxnSpPr>
            <a:stCxn id="52" idx="2"/>
            <a:endCxn id="58" idx="0"/>
          </p:cNvCxnSpPr>
          <p:nvPr/>
        </p:nvCxnSpPr>
        <p:spPr>
          <a:xfrm flipH="1">
            <a:off x="7431801" y="3858338"/>
            <a:ext cx="1651229" cy="3351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210132" y="4349820"/>
            <a:ext cx="2429578" cy="400110"/>
          </a:xfrm>
          <a:prstGeom prst="rect">
            <a:avLst/>
          </a:prstGeom>
          <a:noFill/>
        </p:spPr>
        <p:txBody>
          <a:bodyPr wrap="square" rtlCol="0">
            <a:spAutoFit/>
          </a:bodyPr>
          <a:lstStyle/>
          <a:p>
            <a:pPr algn="ctr"/>
            <a:r>
              <a:rPr lang="zh-CN" altLang="en-US" sz="2000" dirty="0">
                <a:solidFill>
                  <a:schemeClr val="bg1"/>
                </a:solidFill>
                <a:latin typeface="思源宋体 CN" panose="02020400000000000000" pitchFamily="18" charset="-122"/>
                <a:ea typeface="思源宋体 CN" panose="02020400000000000000" pitchFamily="18" charset="-122"/>
              </a:rPr>
              <a:t>信息关联存储</a:t>
            </a:r>
          </a:p>
        </p:txBody>
      </p:sp>
      <p:pic>
        <p:nvPicPr>
          <p:cNvPr id="61" name="图片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0434" y="1533036"/>
            <a:ext cx="2284376" cy="1373517"/>
          </a:xfrm>
          <a:prstGeom prst="rect">
            <a:avLst/>
          </a:prstGeom>
          <a:solidFill>
            <a:schemeClr val="accent2"/>
          </a:solidFill>
        </p:spPr>
      </p:pic>
      <p:pic>
        <p:nvPicPr>
          <p:cNvPr id="62" name="图片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02479" y="4807949"/>
            <a:ext cx="2223879" cy="1319635"/>
          </a:xfrm>
          <a:prstGeom prst="rect">
            <a:avLst/>
          </a:prstGeom>
          <a:solidFill>
            <a:schemeClr val="accent2"/>
          </a:solidFill>
        </p:spPr>
      </p:pic>
      <p:sp>
        <p:nvSpPr>
          <p:cNvPr id="63" name="箭头: 右 62"/>
          <p:cNvSpPr/>
          <p:nvPr/>
        </p:nvSpPr>
        <p:spPr>
          <a:xfrm>
            <a:off x="5341452" y="3329271"/>
            <a:ext cx="868680" cy="3505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pic>
        <p:nvPicPr>
          <p:cNvPr id="2" name="图片 1"/>
          <p:cNvPicPr>
            <a:picLocks noChangeAspect="1"/>
          </p:cNvPicPr>
          <p:nvPr/>
        </p:nvPicPr>
        <p:blipFill>
          <a:blip r:embed="rId9"/>
          <a:stretch>
            <a:fillRect/>
          </a:stretch>
        </p:blipFill>
        <p:spPr>
          <a:xfrm>
            <a:off x="9604705" y="4856255"/>
            <a:ext cx="2477972" cy="122302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25080">
        <p:fade/>
      </p:transition>
    </mc:Choice>
    <mc:Fallback xmlns="">
      <p:transition spd="med" advTm="2508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73355" y="6618568"/>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 </a:t>
            </a:r>
            <a:endParaRPr kumimoji="0" lang="en-US" altLang="zh-CN" sz="1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 y="341693"/>
            <a:ext cx="12192000" cy="6017452"/>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067299" y="807242"/>
            <a:ext cx="1845469" cy="1845469"/>
          </a:xfrm>
          <a:prstGeom prst="rect">
            <a:avLst/>
          </a:prstGeom>
        </p:spPr>
      </p:pic>
      <p:sp>
        <p:nvSpPr>
          <p:cNvPr id="2" name="矩形 1"/>
          <p:cNvSpPr/>
          <p:nvPr/>
        </p:nvSpPr>
        <p:spPr>
          <a:xfrm>
            <a:off x="3455081" y="2968732"/>
            <a:ext cx="1528092" cy="4602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4518">
        <p:fade/>
      </p:transition>
    </mc:Choice>
    <mc:Fallback xmlns="">
      <p:transition spd="med" advTm="1451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73355" y="6618568"/>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PPT</a:t>
            </a:r>
            <a:r>
              <a:rPr kumimoji="0" lang="zh-CN" altLang="en-US"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模板 </a:t>
            </a:r>
            <a:r>
              <a:rPr kumimoji="0" lang="en-US" altLang="zh-CN"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http://www.1ppt.com/moban/</a:t>
            </a:r>
            <a:r>
              <a:rPr kumimoji="0" lang="zh-CN" altLang="en-US"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 </a:t>
            </a:r>
            <a:endParaRPr kumimoji="0" lang="en-US" altLang="zh-CN"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endParaRPr>
          </a:p>
        </p:txBody>
      </p:sp>
      <p:pic>
        <p:nvPicPr>
          <p:cNvPr id="3" name="图片 2"/>
          <p:cNvPicPr>
            <a:picLocks noChangeAspect="1"/>
          </p:cNvPicPr>
          <p:nvPr/>
        </p:nvPicPr>
        <p:blipFill>
          <a:blip r:embed="rId4"/>
          <a:stretch>
            <a:fillRect/>
          </a:stretch>
        </p:blipFill>
        <p:spPr>
          <a:xfrm>
            <a:off x="9015125" y="123069"/>
            <a:ext cx="3099578" cy="581444"/>
          </a:xfrm>
          <a:prstGeom prst="rect">
            <a:avLst/>
          </a:prstGeom>
        </p:spPr>
      </p:pic>
      <p:grpSp>
        <p:nvGrpSpPr>
          <p:cNvPr id="4" name="组合 3"/>
          <p:cNvGrpSpPr/>
          <p:nvPr/>
        </p:nvGrpSpPr>
        <p:grpSpPr>
          <a:xfrm rot="10800000" flipH="1">
            <a:off x="275809" y="327218"/>
            <a:ext cx="355381" cy="88900"/>
            <a:chOff x="4381719" y="-1168400"/>
            <a:chExt cx="355381" cy="88900"/>
          </a:xfrm>
        </p:grpSpPr>
        <p:cxnSp>
          <p:nvCxnSpPr>
            <p:cNvPr id="5" name="直接连接符 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757555" y="803767"/>
            <a:ext cx="5974113" cy="56996"/>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691780" y="19822"/>
            <a:ext cx="4305398" cy="707886"/>
          </a:xfrm>
          <a:prstGeom prst="rect">
            <a:avLst/>
          </a:prstGeom>
          <a:noFill/>
        </p:spPr>
        <p:txBody>
          <a:bodyPr wrap="square" rtlCol="0">
            <a:spAutoFit/>
          </a:bodyPr>
          <a:lstStyle/>
          <a:p>
            <a:r>
              <a:rPr lang="zh-CN" altLang="en-US" sz="4000" dirty="0">
                <a:latin typeface="思源宋体 CN Heavy" panose="02020900000000000000" pitchFamily="18" charset="-122"/>
                <a:ea typeface="思源宋体 CN Heavy" panose="02020900000000000000" pitchFamily="18" charset="-122"/>
              </a:rPr>
              <a:t>项目</a:t>
            </a:r>
            <a:r>
              <a:rPr lang="zh-CN" altLang="en-US" sz="4000" b="1" dirty="0">
                <a:solidFill>
                  <a:srgbClr val="FF0000"/>
                </a:solidFill>
                <a:latin typeface="思源宋体 CN Heavy" panose="02020900000000000000" pitchFamily="18" charset="-122"/>
                <a:ea typeface="思源宋体 CN Heavy" panose="02020900000000000000" pitchFamily="18" charset="-122"/>
              </a:rPr>
              <a:t>创新点</a:t>
            </a:r>
            <a:r>
              <a:rPr lang="zh-CN" altLang="en-US" sz="4000" dirty="0">
                <a:latin typeface="思源宋体 CN Heavy" panose="02020900000000000000" pitchFamily="18" charset="-122"/>
                <a:ea typeface="思源宋体 CN Heavy" panose="02020900000000000000" pitchFamily="18" charset="-122"/>
              </a:rPr>
              <a:t>汇总：</a:t>
            </a:r>
          </a:p>
        </p:txBody>
      </p:sp>
      <p:sp>
        <p:nvSpPr>
          <p:cNvPr id="10" name="文本框 9"/>
          <p:cNvSpPr txBox="1"/>
          <p:nvPr/>
        </p:nvSpPr>
        <p:spPr>
          <a:xfrm>
            <a:off x="453499" y="947437"/>
            <a:ext cx="10929620" cy="148463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zh-CN" altLang="en-US" sz="2200" b="1" dirty="0">
                <a:latin typeface="思源宋体 CN" panose="02020400000000000000" pitchFamily="18" charset="-122"/>
                <a:ea typeface="思源宋体 CN" panose="02020400000000000000" pitchFamily="18" charset="-122"/>
              </a:rPr>
              <a:t>微表情识别 </a:t>
            </a:r>
            <a:endParaRPr lang="en-US" altLang="zh-CN" sz="2200" b="1" dirty="0">
              <a:latin typeface="思源宋体 CN" panose="02020400000000000000" pitchFamily="18" charset="-122"/>
              <a:ea typeface="思源宋体 CN" panose="02020400000000000000" pitchFamily="18" charset="-122"/>
            </a:endParaRPr>
          </a:p>
          <a:p>
            <a:pPr>
              <a:lnSpc>
                <a:spcPct val="150000"/>
              </a:lnSpc>
            </a:pPr>
            <a:r>
              <a:rPr lang="zh-CN" altLang="en-US" sz="2200" dirty="0">
                <a:latin typeface="思源宋体 CN" panose="02020400000000000000" pitchFamily="18" charset="-122"/>
                <a:ea typeface="思源宋体 CN" panose="02020400000000000000" pitchFamily="18" charset="-122"/>
              </a:rPr>
              <a:t>①</a:t>
            </a:r>
            <a:r>
              <a:rPr lang="zh-CN" altLang="en-US" sz="2200" dirty="0">
                <a:latin typeface="思源宋体 CN" panose="02020400000000000000" pitchFamily="18" charset="-122"/>
                <a:ea typeface="思源宋体 CN" panose="02020400000000000000" pitchFamily="18" charset="-122"/>
                <a:cs typeface="Times New Roman" panose="02020603050405020304" pitchFamily="18" charset="0"/>
              </a:rPr>
              <a:t>设计</a:t>
            </a:r>
            <a:r>
              <a:rPr lang="zh-CN" altLang="en-US" sz="22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兴趣区域</a:t>
            </a:r>
            <a:r>
              <a:rPr lang="zh-CN" altLang="en-US" sz="2200" b="1" dirty="0">
                <a:solidFill>
                  <a:srgbClr val="FF0000"/>
                </a:solidFill>
                <a:latin typeface="思源宋体 CN" panose="02020400000000000000" pitchFamily="18" charset="-122"/>
                <a:ea typeface="思源宋体 CN" panose="02020400000000000000" pitchFamily="18" charset="-122"/>
              </a:rPr>
              <a:t>模块</a:t>
            </a:r>
            <a:r>
              <a:rPr lang="zh-CN" altLang="en-US" sz="2200" dirty="0">
                <a:latin typeface="思源宋体 CN" panose="02020400000000000000" pitchFamily="18" charset="-122"/>
                <a:ea typeface="思源宋体 CN" panose="02020400000000000000" pitchFamily="18" charset="-122"/>
              </a:rPr>
              <a:t>，解决传统算法只能从完整图像或视频中学习的问题</a:t>
            </a:r>
            <a:endParaRPr lang="en-US" altLang="zh-CN" sz="2200" dirty="0">
              <a:latin typeface="思源宋体 CN" panose="02020400000000000000" pitchFamily="18" charset="-122"/>
              <a:ea typeface="思源宋体 CN" panose="02020400000000000000" pitchFamily="18" charset="-122"/>
            </a:endParaRPr>
          </a:p>
          <a:p>
            <a:pPr>
              <a:lnSpc>
                <a:spcPct val="150000"/>
              </a:lnSpc>
            </a:pPr>
            <a:r>
              <a:rPr lang="zh-CN" altLang="en-US" sz="2200" dirty="0">
                <a:latin typeface="思源宋体 CN" panose="02020400000000000000" pitchFamily="18" charset="-122"/>
                <a:ea typeface="思源宋体 CN" panose="02020400000000000000" pitchFamily="18" charset="-122"/>
              </a:rPr>
              <a:t>②设计</a:t>
            </a:r>
            <a:r>
              <a:rPr lang="zh-CN" altLang="en-US" sz="22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对角自注</a:t>
            </a:r>
            <a:r>
              <a:rPr lang="zh-CN" altLang="en-US" sz="2200" b="1" dirty="0">
                <a:solidFill>
                  <a:srgbClr val="FF0000"/>
                </a:solidFill>
                <a:latin typeface="思源宋体 CN" panose="02020400000000000000" pitchFamily="18" charset="-122"/>
                <a:ea typeface="思源宋体 CN" panose="02020400000000000000" pitchFamily="18" charset="-122"/>
              </a:rPr>
              <a:t>意力</a:t>
            </a:r>
            <a:r>
              <a:rPr lang="zh-CN" altLang="en-US" sz="2200" dirty="0">
                <a:latin typeface="思源宋体 CN" panose="02020400000000000000" pitchFamily="18" charset="-122"/>
                <a:ea typeface="思源宋体 CN" panose="02020400000000000000" pitchFamily="18" charset="-122"/>
              </a:rPr>
              <a:t>，解决不能准确检测到面部微表情细节的问题</a:t>
            </a:r>
          </a:p>
        </p:txBody>
      </p:sp>
      <p:sp>
        <p:nvSpPr>
          <p:cNvPr id="9" name="文本框 8"/>
          <p:cNvSpPr txBox="1"/>
          <p:nvPr/>
        </p:nvSpPr>
        <p:spPr>
          <a:xfrm>
            <a:off x="453499" y="2578782"/>
            <a:ext cx="9135834" cy="2500300"/>
          </a:xfrm>
          <a:prstGeom prst="rect">
            <a:avLst/>
          </a:prstGeom>
          <a:noFill/>
        </p:spPr>
        <p:txBody>
          <a:bodyPr wrap="none" rtlCol="0">
            <a:spAutoFit/>
          </a:bodyPr>
          <a:lstStyle/>
          <a:p>
            <a:pPr marL="342900" indent="-342900">
              <a:lnSpc>
                <a:spcPct val="130000"/>
              </a:lnSpc>
              <a:buFont typeface="Wingdings" panose="05000000000000000000" pitchFamily="2" charset="2"/>
              <a:buChar char="Ø"/>
            </a:pPr>
            <a:r>
              <a:rPr lang="en-US" altLang="zh-CN" sz="2200" b="1" dirty="0">
                <a:latin typeface="思源宋体 CN" panose="02020400000000000000" pitchFamily="18" charset="-122"/>
                <a:ea typeface="思源宋体 CN" panose="02020400000000000000" pitchFamily="18" charset="-122"/>
                <a:cs typeface="Times New Roman" panose="02020603050405020304" pitchFamily="18" charset="0"/>
              </a:rPr>
              <a:t>X</a:t>
            </a:r>
            <a:r>
              <a:rPr lang="zh-CN" altLang="en-US" sz="2200" b="1" dirty="0">
                <a:latin typeface="思源宋体 CN" panose="02020400000000000000" pitchFamily="18" charset="-122"/>
                <a:ea typeface="思源宋体 CN" panose="02020400000000000000" pitchFamily="18" charset="-122"/>
              </a:rPr>
              <a:t>光图像目标检测</a:t>
            </a:r>
            <a:endParaRPr lang="en-US" altLang="zh-CN" sz="2200" b="1" dirty="0">
              <a:latin typeface="思源宋体 CN" panose="02020400000000000000" pitchFamily="18" charset="-122"/>
              <a:ea typeface="思源宋体 CN" panose="02020400000000000000" pitchFamily="18" charset="-122"/>
            </a:endParaRPr>
          </a:p>
          <a:p>
            <a:pPr>
              <a:lnSpc>
                <a:spcPct val="150000"/>
              </a:lnSpc>
            </a:pPr>
            <a:r>
              <a:rPr lang="zh-CN" altLang="en-US" sz="2200" dirty="0">
                <a:latin typeface="思源宋体 CN" panose="02020400000000000000" pitchFamily="18" charset="-122"/>
                <a:ea typeface="思源宋体 CN" panose="02020400000000000000" pitchFamily="18" charset="-122"/>
              </a:rPr>
              <a:t>③利用</a:t>
            </a:r>
            <a:r>
              <a:rPr lang="en-US" altLang="zh-CN" sz="22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YOLOV9</a:t>
            </a:r>
            <a:r>
              <a:rPr lang="zh-CN" altLang="en-US" sz="2200" b="1" dirty="0">
                <a:solidFill>
                  <a:srgbClr val="FF0000"/>
                </a:solidFill>
                <a:latin typeface="思源宋体 CN" panose="02020400000000000000" pitchFamily="18" charset="-122"/>
                <a:ea typeface="思源宋体 CN" panose="02020400000000000000" pitchFamily="18" charset="-122"/>
              </a:rPr>
              <a:t>模型</a:t>
            </a:r>
            <a:r>
              <a:rPr lang="zh-CN" altLang="en-US" sz="2200" dirty="0">
                <a:latin typeface="思源宋体 CN" panose="02020400000000000000" pitchFamily="18" charset="-122"/>
                <a:ea typeface="思源宋体 CN" panose="02020400000000000000" pitchFamily="18" charset="-122"/>
              </a:rPr>
              <a:t>，加快模型推理速度，满足检测速度的需求</a:t>
            </a:r>
            <a:endParaRPr lang="en-US" altLang="zh-CN" sz="2200" dirty="0">
              <a:latin typeface="思源宋体 CN" panose="02020400000000000000" pitchFamily="18" charset="-122"/>
              <a:ea typeface="思源宋体 CN" panose="02020400000000000000" pitchFamily="18" charset="-122"/>
            </a:endParaRPr>
          </a:p>
          <a:p>
            <a:pPr>
              <a:lnSpc>
                <a:spcPct val="150000"/>
              </a:lnSpc>
            </a:pPr>
            <a:r>
              <a:rPr lang="zh-CN" altLang="en-US" sz="2200" dirty="0">
                <a:latin typeface="思源宋体 CN" panose="02020400000000000000" pitchFamily="18" charset="-122"/>
                <a:ea typeface="思源宋体 CN" panose="02020400000000000000" pitchFamily="18" charset="-122"/>
              </a:rPr>
              <a:t>④神经网络模型部署到</a:t>
            </a:r>
            <a:r>
              <a:rPr lang="en-US" altLang="zh-CN" sz="22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FPGA</a:t>
            </a:r>
            <a:r>
              <a:rPr lang="zh-CN" altLang="en-US" sz="2200" dirty="0">
                <a:latin typeface="思源宋体 CN" panose="02020400000000000000" pitchFamily="18" charset="-122"/>
                <a:ea typeface="思源宋体 CN" panose="02020400000000000000" pitchFamily="18" charset="-122"/>
              </a:rPr>
              <a:t>，加快模型推理速度，满足检测速度的需求</a:t>
            </a:r>
            <a:endParaRPr lang="en-US" altLang="zh-CN" sz="2200" dirty="0">
              <a:latin typeface="思源宋体 CN" panose="02020400000000000000" pitchFamily="18" charset="-122"/>
              <a:ea typeface="思源宋体 CN" panose="02020400000000000000" pitchFamily="18" charset="-122"/>
            </a:endParaRPr>
          </a:p>
          <a:p>
            <a:pPr>
              <a:lnSpc>
                <a:spcPct val="150000"/>
              </a:lnSpc>
            </a:pPr>
            <a:r>
              <a:rPr lang="zh-CN" altLang="en-US" sz="2200" dirty="0">
                <a:latin typeface="思源宋体 CN" panose="02020400000000000000" pitchFamily="18" charset="-122"/>
                <a:ea typeface="思源宋体 CN" panose="02020400000000000000" pitchFamily="18" charset="-122"/>
              </a:rPr>
              <a:t>⑤设计</a:t>
            </a:r>
            <a:r>
              <a:rPr lang="zh-CN" altLang="en-US" sz="2200" b="1" dirty="0">
                <a:solidFill>
                  <a:srgbClr val="FF0000"/>
                </a:solidFill>
                <a:latin typeface="思源宋体 CN" panose="02020400000000000000" pitchFamily="18" charset="-122"/>
                <a:ea typeface="思源宋体 CN" panose="02020400000000000000" pitchFamily="18" charset="-122"/>
              </a:rPr>
              <a:t>标签调整机制</a:t>
            </a:r>
            <a:r>
              <a:rPr lang="zh-CN" altLang="en-US" sz="2200" dirty="0">
                <a:latin typeface="思源宋体 CN" panose="02020400000000000000" pitchFamily="18" charset="-122"/>
                <a:ea typeface="思源宋体 CN" panose="02020400000000000000" pitchFamily="18" charset="-122"/>
              </a:rPr>
              <a:t>，解决重叠问题</a:t>
            </a:r>
            <a:endParaRPr lang="en-US" altLang="zh-CN" sz="2200" dirty="0">
              <a:latin typeface="思源宋体 CN" panose="02020400000000000000" pitchFamily="18" charset="-122"/>
              <a:ea typeface="思源宋体 CN" panose="02020400000000000000" pitchFamily="18" charset="-122"/>
            </a:endParaRPr>
          </a:p>
          <a:p>
            <a:pPr>
              <a:lnSpc>
                <a:spcPct val="150000"/>
              </a:lnSpc>
            </a:pPr>
            <a:r>
              <a:rPr lang="zh-CN" altLang="en-US" sz="2200" dirty="0">
                <a:latin typeface="思源宋体 CN" panose="02020400000000000000" pitchFamily="18" charset="-122"/>
                <a:ea typeface="思源宋体 CN" panose="02020400000000000000" pitchFamily="18" charset="-122"/>
              </a:rPr>
              <a:t>⑥设计</a:t>
            </a:r>
            <a:r>
              <a:rPr lang="zh-CN" altLang="en-US" sz="22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密集注意力模块</a:t>
            </a:r>
            <a:r>
              <a:rPr lang="zh-CN" altLang="en-US" sz="2200" dirty="0">
                <a:latin typeface="思源宋体 CN" panose="02020400000000000000" pitchFamily="18" charset="-122"/>
                <a:ea typeface="思源宋体 CN" panose="02020400000000000000" pitchFamily="18" charset="-122"/>
              </a:rPr>
              <a:t>，解决故意遮挡问题</a:t>
            </a:r>
          </a:p>
        </p:txBody>
      </p:sp>
      <p:sp>
        <p:nvSpPr>
          <p:cNvPr id="12" name="文本框 11"/>
          <p:cNvSpPr txBox="1"/>
          <p:nvPr/>
        </p:nvSpPr>
        <p:spPr>
          <a:xfrm>
            <a:off x="453499" y="5149768"/>
            <a:ext cx="9118202" cy="1488549"/>
          </a:xfrm>
          <a:prstGeom prst="rect">
            <a:avLst/>
          </a:prstGeom>
          <a:noFill/>
        </p:spPr>
        <p:txBody>
          <a:bodyPr wrap="none" rtlCol="0">
            <a:spAutoFit/>
          </a:bodyPr>
          <a:lstStyle/>
          <a:p>
            <a:pPr marL="342900" indent="-342900">
              <a:lnSpc>
                <a:spcPct val="130000"/>
              </a:lnSpc>
              <a:buFont typeface="Wingdings" panose="05000000000000000000" pitchFamily="2" charset="2"/>
              <a:buChar char="Ø"/>
            </a:pPr>
            <a:r>
              <a:rPr lang="zh-CN" altLang="en-US" sz="2200" b="1" dirty="0">
                <a:latin typeface="思源宋体 CN" panose="02020400000000000000" pitchFamily="18" charset="-122"/>
                <a:ea typeface="思源宋体 CN" panose="02020400000000000000" pitchFamily="18" charset="-122"/>
              </a:rPr>
              <a:t>人物互联</a:t>
            </a:r>
            <a:endParaRPr lang="en-US" altLang="zh-CN" sz="2200" b="1" dirty="0">
              <a:latin typeface="思源宋体 CN" panose="02020400000000000000" pitchFamily="18" charset="-122"/>
              <a:ea typeface="思源宋体 CN" panose="02020400000000000000" pitchFamily="18" charset="-122"/>
            </a:endParaRPr>
          </a:p>
          <a:p>
            <a:pPr>
              <a:lnSpc>
                <a:spcPct val="150000"/>
              </a:lnSpc>
            </a:pPr>
            <a:r>
              <a:rPr lang="zh-CN" altLang="en-US" sz="2200" dirty="0">
                <a:latin typeface="思源宋体 CN" panose="02020400000000000000" pitchFamily="18" charset="-122"/>
                <a:ea typeface="思源宋体 CN" panose="02020400000000000000" pitchFamily="18" charset="-122"/>
              </a:rPr>
              <a:t>⑦设计</a:t>
            </a:r>
            <a:r>
              <a:rPr lang="zh-CN" altLang="en-US" sz="2200" b="1" dirty="0">
                <a:solidFill>
                  <a:srgbClr val="FF0000"/>
                </a:solidFill>
                <a:latin typeface="思源宋体 CN" panose="02020400000000000000" pitchFamily="18" charset="-122"/>
                <a:ea typeface="思源宋体 CN" panose="02020400000000000000" pitchFamily="18" charset="-122"/>
              </a:rPr>
              <a:t>人和行包相联算法</a:t>
            </a:r>
            <a:r>
              <a:rPr lang="zh-CN" altLang="en-US" sz="2200" dirty="0">
                <a:latin typeface="思源宋体 CN" panose="02020400000000000000" pitchFamily="18" charset="-122"/>
                <a:ea typeface="思源宋体 CN" panose="02020400000000000000" pitchFamily="18" charset="-122"/>
              </a:rPr>
              <a:t>，解决违禁物品行包与携带者难以联系的问题</a:t>
            </a:r>
            <a:endParaRPr lang="en-US" altLang="zh-CN" sz="2200" dirty="0">
              <a:latin typeface="思源宋体 CN" panose="02020400000000000000" pitchFamily="18" charset="-122"/>
              <a:ea typeface="思源宋体 CN" panose="02020400000000000000" pitchFamily="18" charset="-122"/>
            </a:endParaRPr>
          </a:p>
          <a:p>
            <a:pPr>
              <a:lnSpc>
                <a:spcPct val="150000"/>
              </a:lnSpc>
            </a:pPr>
            <a:r>
              <a:rPr lang="zh-CN" altLang="en-US" sz="2200" dirty="0">
                <a:latin typeface="思源宋体 CN" panose="02020400000000000000" pitchFamily="18" charset="-122"/>
                <a:ea typeface="思源宋体 CN" panose="02020400000000000000" pitchFamily="18" charset="-122"/>
              </a:rPr>
              <a:t>⑧制作网站，利用</a:t>
            </a:r>
            <a:r>
              <a:rPr lang="en-US" altLang="zh-CN" sz="2200" dirty="0" err="1">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Echarts</a:t>
            </a:r>
            <a:r>
              <a:rPr lang="zh-CN" altLang="en-US" sz="2200" dirty="0">
                <a:latin typeface="思源宋体 CN" panose="02020400000000000000" pitchFamily="18" charset="-122"/>
                <a:ea typeface="思源宋体 CN" panose="02020400000000000000" pitchFamily="18" charset="-122"/>
              </a:rPr>
              <a:t>展示安检数据，解决数据管理分析困难的问题</a:t>
            </a:r>
          </a:p>
        </p:txBody>
      </p:sp>
      <p:pic>
        <p:nvPicPr>
          <p:cNvPr id="16" name="图片 15"/>
          <p:cNvPicPr>
            <a:picLocks noChangeAspect="1"/>
          </p:cNvPicPr>
          <p:nvPr/>
        </p:nvPicPr>
        <p:blipFill>
          <a:blip r:embed="rId5"/>
          <a:stretch>
            <a:fillRect/>
          </a:stretch>
        </p:blipFill>
        <p:spPr>
          <a:xfrm>
            <a:off x="9589333" y="1022386"/>
            <a:ext cx="2425520" cy="526740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9955">
        <p:fade/>
      </p:transition>
    </mc:Choice>
    <mc:Fallback xmlns="">
      <p:transition spd="med" advTm="9955">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TextBox 45"/>
          <p:cNvSpPr txBox="1"/>
          <p:nvPr/>
        </p:nvSpPr>
        <p:spPr>
          <a:xfrm>
            <a:off x="73355" y="6618568"/>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PPT</a:t>
            </a:r>
            <a:r>
              <a:rPr kumimoji="0" lang="zh-CN" altLang="en-US"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模板 </a:t>
            </a:r>
            <a:r>
              <a:rPr kumimoji="0" lang="en-US" altLang="zh-CN"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http://www.1ppt.com/moban/</a:t>
            </a:r>
            <a:r>
              <a:rPr kumimoji="0" lang="zh-CN" altLang="en-US"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rPr>
              <a:t> </a:t>
            </a:r>
            <a:endParaRPr kumimoji="0" lang="en-US" altLang="zh-CN" sz="1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endParaRPr>
          </a:p>
        </p:txBody>
      </p:sp>
      <p:grpSp>
        <p:nvGrpSpPr>
          <p:cNvPr id="4" name="组合 3"/>
          <p:cNvGrpSpPr/>
          <p:nvPr/>
        </p:nvGrpSpPr>
        <p:grpSpPr>
          <a:xfrm rot="10800000" flipH="1">
            <a:off x="275809" y="327218"/>
            <a:ext cx="355381" cy="88900"/>
            <a:chOff x="4381719" y="-1168400"/>
            <a:chExt cx="355381" cy="88900"/>
          </a:xfrm>
        </p:grpSpPr>
        <p:cxnSp>
          <p:nvCxnSpPr>
            <p:cNvPr id="5" name="直接连接符 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7" name="文本框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关键问题与研究方案</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8" name="文本框 7"/>
          <p:cNvSpPr txBox="1"/>
          <p:nvPr/>
        </p:nvSpPr>
        <p:spPr>
          <a:xfrm>
            <a:off x="757555" y="783625"/>
            <a:ext cx="5974113" cy="56996"/>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516200" y="959082"/>
            <a:ext cx="2339102" cy="523220"/>
          </a:xfrm>
          <a:prstGeom prst="rect">
            <a:avLst/>
          </a:prstGeom>
          <a:noFill/>
        </p:spPr>
        <p:txBody>
          <a:bodyPr wrap="none" rtlCol="0">
            <a:spAutoFit/>
          </a:bodyPr>
          <a:lstStyle/>
          <a:p>
            <a:r>
              <a:rPr lang="zh-CN" altLang="en-US" sz="2800" dirty="0">
                <a:latin typeface="思源宋体 CN" panose="02020400000000000000" pitchFamily="18" charset="-122"/>
                <a:ea typeface="思源宋体 CN" panose="02020400000000000000" pitchFamily="18" charset="-122"/>
              </a:rPr>
              <a:t>数据集汇总：</a:t>
            </a:r>
          </a:p>
        </p:txBody>
      </p:sp>
      <p:sp>
        <p:nvSpPr>
          <p:cNvPr id="11" name="文本框 10"/>
          <p:cNvSpPr txBox="1"/>
          <p:nvPr/>
        </p:nvSpPr>
        <p:spPr>
          <a:xfrm>
            <a:off x="450179" y="1638516"/>
            <a:ext cx="5040225" cy="2424895"/>
          </a:xfrm>
          <a:prstGeom prst="rect">
            <a:avLst/>
          </a:prstGeom>
          <a:noFill/>
        </p:spPr>
        <p:txBody>
          <a:bodyPr wrap="square" rtlCol="0">
            <a:spAutoFit/>
          </a:bodyPr>
          <a:lstStyle/>
          <a:p>
            <a:pPr>
              <a:lnSpc>
                <a:spcPct val="130000"/>
              </a:lnSpc>
            </a:pPr>
            <a:r>
              <a:rPr lang="zh-CN" altLang="en-US" sz="2400" b="1" dirty="0">
                <a:solidFill>
                  <a:srgbClr val="FF0000"/>
                </a:solidFill>
                <a:latin typeface="思源宋体 CN" panose="02020400000000000000" pitchFamily="18" charset="-122"/>
                <a:ea typeface="思源宋体 CN" panose="02020400000000000000" pitchFamily="18" charset="-122"/>
              </a:rPr>
              <a:t>微表情识别数据集</a:t>
            </a:r>
            <a:r>
              <a:rPr lang="zh-CN" altLang="en-US" sz="2400" dirty="0">
                <a:latin typeface="思源宋体 CN" panose="02020400000000000000" pitchFamily="18" charset="-122"/>
                <a:ea typeface="思源宋体 CN" panose="02020400000000000000" pitchFamily="18" charset="-122"/>
              </a:rPr>
              <a:t>：</a:t>
            </a:r>
            <a:endParaRPr lang="en-US" altLang="zh-CN" sz="2400" dirty="0">
              <a:latin typeface="思源宋体 CN" panose="02020400000000000000" pitchFamily="18" charset="-122"/>
              <a:ea typeface="思源宋体 CN" panose="02020400000000000000" pitchFamily="18" charset="-122"/>
            </a:endParaRPr>
          </a:p>
          <a:p>
            <a:pPr marL="342900" indent="-342900">
              <a:lnSpc>
                <a:spcPct val="130000"/>
              </a:lnSpc>
              <a:buFont typeface="Wingdings" panose="05000000000000000000" pitchFamily="2" charset="2"/>
              <a:buChar char="Ø"/>
            </a:pPr>
            <a:r>
              <a:rPr lang="en-US" altLang="zh-CN" sz="2400" dirty="0">
                <a:latin typeface="思源宋体 CN" panose="02020400000000000000" pitchFamily="18" charset="-122"/>
                <a:ea typeface="思源宋体 CN" panose="02020400000000000000" pitchFamily="18" charset="-122"/>
                <a:cs typeface="Times New Roman" panose="02020603050405020304" pitchFamily="18" charset="0"/>
              </a:rPr>
              <a:t>CASME-2013</a:t>
            </a:r>
            <a:r>
              <a:rPr lang="zh-CN" altLang="en-US" sz="2400" dirty="0">
                <a:latin typeface="思源宋体 CN" panose="02020400000000000000" pitchFamily="18" charset="-122"/>
                <a:ea typeface="思源宋体 CN" panose="02020400000000000000" pitchFamily="18" charset="-122"/>
                <a:cs typeface="Times New Roman" panose="02020603050405020304" pitchFamily="18" charset="0"/>
              </a:rPr>
              <a:t>、</a:t>
            </a:r>
            <a:r>
              <a:rPr lang="en-US" altLang="zh-CN" sz="2400" dirty="0">
                <a:latin typeface="思源宋体 CN" panose="02020400000000000000" pitchFamily="18" charset="-122"/>
                <a:ea typeface="思源宋体 CN" panose="02020400000000000000" pitchFamily="18" charset="-122"/>
                <a:cs typeface="Times New Roman" panose="02020603050405020304" pitchFamily="18" charset="0"/>
              </a:rPr>
              <a:t>CASME II-2014</a:t>
            </a:r>
            <a:r>
              <a:rPr lang="zh-CN" altLang="en-US" sz="2400" dirty="0">
                <a:latin typeface="思源宋体 CN" panose="02020400000000000000" pitchFamily="18" charset="-122"/>
                <a:ea typeface="思源宋体 CN" panose="02020400000000000000" pitchFamily="18" charset="-122"/>
                <a:cs typeface="Times New Roman" panose="02020603050405020304" pitchFamily="18" charset="0"/>
              </a:rPr>
              <a:t>、</a:t>
            </a:r>
            <a:endParaRPr lang="en-US" altLang="zh-CN" sz="2400" dirty="0">
              <a:latin typeface="思源宋体 CN" panose="02020400000000000000" pitchFamily="18" charset="-122"/>
              <a:ea typeface="思源宋体 CN" panose="02020400000000000000" pitchFamily="18" charset="-122"/>
              <a:cs typeface="Times New Roman" panose="02020603050405020304" pitchFamily="18" charset="0"/>
            </a:endParaRPr>
          </a:p>
          <a:p>
            <a:pPr>
              <a:lnSpc>
                <a:spcPct val="130000"/>
              </a:lnSpc>
            </a:pPr>
            <a:r>
              <a:rPr lang="en-US" altLang="zh-CN" sz="2400" dirty="0">
                <a:latin typeface="思源宋体 CN" panose="02020400000000000000" pitchFamily="18" charset="-122"/>
                <a:ea typeface="思源宋体 CN" panose="02020400000000000000" pitchFamily="18" charset="-122"/>
                <a:cs typeface="Times New Roman" panose="02020603050405020304" pitchFamily="18" charset="0"/>
              </a:rPr>
              <a:t>CAS(ME)2-2018 CASME3-2022</a:t>
            </a:r>
          </a:p>
          <a:p>
            <a:pPr>
              <a:lnSpc>
                <a:spcPct val="130000"/>
              </a:lnSpc>
            </a:pPr>
            <a:r>
              <a:rPr lang="zh-CN" altLang="en-US" sz="2400" dirty="0">
                <a:latin typeface="思源宋体 CN" panose="02020400000000000000" pitchFamily="18" charset="-122"/>
                <a:ea typeface="思源宋体 CN" panose="02020400000000000000" pitchFamily="18" charset="-122"/>
              </a:rPr>
              <a:t>中国科学院心理研究所傅小兰团队所建立，样本来自亚洲人</a:t>
            </a:r>
            <a:endParaRPr lang="en-US" altLang="zh-CN" sz="2400" dirty="0">
              <a:latin typeface="思源宋体 CN" panose="02020400000000000000" pitchFamily="18" charset="-122"/>
              <a:ea typeface="思源宋体 CN" panose="02020400000000000000" pitchFamily="18" charset="-122"/>
            </a:endParaRPr>
          </a:p>
        </p:txBody>
      </p:sp>
      <p:pic>
        <p:nvPicPr>
          <p:cNvPr id="15" name="图片 14"/>
          <p:cNvPicPr>
            <a:picLocks noChangeAspect="1"/>
          </p:cNvPicPr>
          <p:nvPr/>
        </p:nvPicPr>
        <p:blipFill>
          <a:blip r:embed="rId3"/>
          <a:stretch>
            <a:fillRect/>
          </a:stretch>
        </p:blipFill>
        <p:spPr>
          <a:xfrm>
            <a:off x="6731668" y="3843128"/>
            <a:ext cx="4223735" cy="2775440"/>
          </a:xfrm>
          <a:prstGeom prst="rect">
            <a:avLst/>
          </a:prstGeom>
        </p:spPr>
      </p:pic>
      <p:pic>
        <p:nvPicPr>
          <p:cNvPr id="10" name="图片 9"/>
          <p:cNvPicPr>
            <a:picLocks noChangeAspect="1"/>
          </p:cNvPicPr>
          <p:nvPr/>
        </p:nvPicPr>
        <p:blipFill>
          <a:blip r:embed="rId4"/>
          <a:stretch>
            <a:fillRect/>
          </a:stretch>
        </p:blipFill>
        <p:spPr>
          <a:xfrm>
            <a:off x="450179" y="4177585"/>
            <a:ext cx="4810247" cy="2273845"/>
          </a:xfrm>
          <a:prstGeom prst="rect">
            <a:avLst/>
          </a:prstGeom>
        </p:spPr>
      </p:pic>
      <p:sp>
        <p:nvSpPr>
          <p:cNvPr id="9" name="文本框 8"/>
          <p:cNvSpPr txBox="1"/>
          <p:nvPr/>
        </p:nvSpPr>
        <p:spPr>
          <a:xfrm>
            <a:off x="6631460" y="1267453"/>
            <a:ext cx="4973904" cy="2980624"/>
          </a:xfrm>
          <a:prstGeom prst="rect">
            <a:avLst/>
          </a:prstGeom>
          <a:noFill/>
        </p:spPr>
        <p:txBody>
          <a:bodyPr wrap="square" rtlCol="0">
            <a:spAutoFit/>
          </a:bodyPr>
          <a:lstStyle/>
          <a:p>
            <a:pPr>
              <a:lnSpc>
                <a:spcPct val="130000"/>
              </a:lnSpc>
            </a:pPr>
            <a:r>
              <a:rPr lang="en-US" altLang="zh-CN" sz="2400" b="1" dirty="0">
                <a:solidFill>
                  <a:srgbClr val="FF0000"/>
                </a:solidFill>
                <a:latin typeface="思源宋体 CN" panose="02020400000000000000" pitchFamily="18" charset="-122"/>
                <a:ea typeface="思源宋体 CN" panose="02020400000000000000" pitchFamily="18" charset="-122"/>
              </a:rPr>
              <a:t>X</a:t>
            </a:r>
            <a:r>
              <a:rPr lang="zh-CN" altLang="en-US" sz="2400" b="1" dirty="0">
                <a:solidFill>
                  <a:srgbClr val="FF0000"/>
                </a:solidFill>
                <a:latin typeface="思源宋体 CN" panose="02020400000000000000" pitchFamily="18" charset="-122"/>
                <a:ea typeface="思源宋体 CN" panose="02020400000000000000" pitchFamily="18" charset="-122"/>
              </a:rPr>
              <a:t>光检测数据集</a:t>
            </a:r>
            <a:endParaRPr lang="en-US" altLang="zh-CN" sz="2400" b="1" dirty="0">
              <a:solidFill>
                <a:srgbClr val="FF0000"/>
              </a:solidFill>
              <a:latin typeface="思源宋体 CN" panose="02020400000000000000" pitchFamily="18" charset="-122"/>
              <a:ea typeface="思源宋体 CN" panose="02020400000000000000" pitchFamily="18" charset="-122"/>
            </a:endParaRPr>
          </a:p>
          <a:p>
            <a:pPr marL="342900" indent="-342900">
              <a:lnSpc>
                <a:spcPct val="130000"/>
              </a:lnSpc>
              <a:buFont typeface="Wingdings" panose="05000000000000000000" pitchFamily="2" charset="2"/>
              <a:buChar char="Ø"/>
            </a:pPr>
            <a:r>
              <a:rPr lang="en-US" altLang="zh-CN" sz="2400" dirty="0" err="1">
                <a:latin typeface="思源宋体 CN" panose="02020400000000000000" pitchFamily="18" charset="-122"/>
                <a:ea typeface="思源宋体 CN" panose="02020400000000000000" pitchFamily="18" charset="-122"/>
                <a:cs typeface="Times New Roman" panose="02020603050405020304" pitchFamily="18" charset="0"/>
              </a:rPr>
              <a:t>SIXray</a:t>
            </a:r>
            <a:r>
              <a:rPr lang="zh-CN" altLang="en-US" sz="2400" dirty="0">
                <a:latin typeface="思源宋体 CN" panose="02020400000000000000" pitchFamily="18" charset="-122"/>
                <a:ea typeface="思源宋体 CN" panose="02020400000000000000" pitchFamily="18" charset="-122"/>
                <a:cs typeface="Times New Roman" panose="02020603050405020304" pitchFamily="18" charset="0"/>
              </a:rPr>
              <a:t>、</a:t>
            </a:r>
            <a:r>
              <a:rPr lang="en-US" altLang="zh-CN" sz="2400" dirty="0" err="1">
                <a:latin typeface="思源宋体 CN" panose="02020400000000000000" pitchFamily="18" charset="-122"/>
                <a:ea typeface="思源宋体 CN" panose="02020400000000000000" pitchFamily="18" charset="-122"/>
                <a:cs typeface="Times New Roman" panose="02020603050405020304" pitchFamily="18" charset="0"/>
              </a:rPr>
              <a:t>OPIXray</a:t>
            </a:r>
            <a:r>
              <a:rPr lang="zh-CN" altLang="en-US" sz="2400" dirty="0">
                <a:latin typeface="思源宋体 CN" panose="02020400000000000000" pitchFamily="18" charset="-122"/>
                <a:ea typeface="思源宋体 CN" panose="02020400000000000000" pitchFamily="18" charset="-122"/>
                <a:cs typeface="Times New Roman" panose="02020603050405020304" pitchFamily="18" charset="0"/>
              </a:rPr>
              <a:t>、</a:t>
            </a:r>
            <a:r>
              <a:rPr lang="en-US" altLang="zh-CN" sz="2400" dirty="0" err="1">
                <a:latin typeface="思源宋体 CN" panose="02020400000000000000" pitchFamily="18" charset="-122"/>
                <a:ea typeface="思源宋体 CN" panose="02020400000000000000" pitchFamily="18" charset="-122"/>
                <a:cs typeface="Times New Roman" panose="02020603050405020304" pitchFamily="18" charset="0"/>
              </a:rPr>
              <a:t>PIDXray</a:t>
            </a:r>
            <a:r>
              <a:rPr lang="zh-CN" altLang="en-US" sz="2400" dirty="0">
                <a:latin typeface="思源宋体 CN" panose="02020400000000000000" pitchFamily="18" charset="-122"/>
                <a:ea typeface="思源宋体 CN" panose="02020400000000000000" pitchFamily="18" charset="-122"/>
                <a:cs typeface="Times New Roman" panose="02020603050405020304" pitchFamily="18" charset="0"/>
              </a:rPr>
              <a:t>、</a:t>
            </a:r>
            <a:r>
              <a:rPr lang="en-US" altLang="zh-CN" sz="2400" dirty="0" err="1">
                <a:latin typeface="思源宋体 CN" panose="02020400000000000000" pitchFamily="18" charset="-122"/>
                <a:ea typeface="思源宋体 CN" panose="02020400000000000000" pitchFamily="18" charset="-122"/>
                <a:cs typeface="Times New Roman" panose="02020603050405020304" pitchFamily="18" charset="0"/>
              </a:rPr>
              <a:t>CLCXray</a:t>
            </a:r>
            <a:endParaRPr lang="en-US" altLang="zh-CN" sz="2400" dirty="0">
              <a:latin typeface="思源宋体 CN" panose="02020400000000000000" pitchFamily="18" charset="-122"/>
              <a:ea typeface="思源宋体 CN" panose="02020400000000000000" pitchFamily="18" charset="-122"/>
              <a:cs typeface="Times New Roman" panose="02020603050405020304" pitchFamily="18" charset="0"/>
            </a:endParaRPr>
          </a:p>
          <a:p>
            <a:pPr>
              <a:lnSpc>
                <a:spcPct val="130000"/>
              </a:lnSpc>
            </a:pPr>
            <a:r>
              <a:rPr lang="zh-CN" altLang="en-US" sz="2400" b="1" dirty="0">
                <a:latin typeface="思源宋体 CN" panose="02020400000000000000" pitchFamily="18" charset="-122"/>
                <a:ea typeface="思源宋体 CN" panose="02020400000000000000" pitchFamily="18" charset="-122"/>
              </a:rPr>
              <a:t>中国科学院自动化所、北航、同济大学所建立</a:t>
            </a:r>
            <a:endParaRPr lang="en-US" altLang="zh-CN" sz="2400" b="1" dirty="0">
              <a:latin typeface="思源宋体 CN" panose="02020400000000000000" pitchFamily="18" charset="-122"/>
              <a:ea typeface="思源宋体 CN" panose="02020400000000000000" pitchFamily="18" charset="-122"/>
            </a:endParaRPr>
          </a:p>
          <a:p>
            <a:pPr>
              <a:lnSpc>
                <a:spcPct val="150000"/>
              </a:lnSpc>
            </a:pPr>
            <a:endParaRPr lang="zh-CN" altLang="en-US" sz="2400" dirty="0">
              <a:latin typeface="思源宋体 CN" panose="02020400000000000000" pitchFamily="18" charset="-122"/>
              <a:ea typeface="思源宋体 CN" panose="02020400000000000000" pitchFamily="18"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364740"/>
            <a:ext cx="12192000" cy="6065520"/>
            <a:chOff x="0" y="1883"/>
            <a:chExt cx="19200" cy="9552"/>
          </a:xfrm>
        </p:grpSpPr>
        <p:pic>
          <p:nvPicPr>
            <p:cNvPr id="4" name="图片 3" descr="wave_colorf_spect13"/>
            <p:cNvPicPr>
              <a:picLocks noChangeAspect="1"/>
            </p:cNvPicPr>
            <p:nvPr/>
          </p:nvPicPr>
          <p:blipFill>
            <a:blip r:embed="rId3"/>
            <a:stretch>
              <a:fillRect/>
            </a:stretch>
          </p:blipFill>
          <p:spPr>
            <a:xfrm>
              <a:off x="0" y="1883"/>
              <a:ext cx="19200" cy="9553"/>
            </a:xfrm>
            <a:prstGeom prst="rect">
              <a:avLst/>
            </a:prstGeom>
          </p:spPr>
        </p:pic>
        <p:sp>
          <p:nvSpPr>
            <p:cNvPr id="5" name="矩形 4"/>
            <p:cNvSpPr/>
            <p:nvPr/>
          </p:nvSpPr>
          <p:spPr>
            <a:xfrm>
              <a:off x="11906" y="5546"/>
              <a:ext cx="6023" cy="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p:cNvGrpSpPr/>
          <p:nvPr/>
        </p:nvGrpSpPr>
        <p:grpSpPr>
          <a:xfrm>
            <a:off x="11663680" y="2932430"/>
            <a:ext cx="95250" cy="962025"/>
            <a:chOff x="18243" y="5368"/>
            <a:chExt cx="150" cy="1515"/>
          </a:xfrm>
          <a:solidFill>
            <a:schemeClr val="bg1">
              <a:lumMod val="85000"/>
            </a:schemeClr>
          </a:solidFill>
        </p:grpSpPr>
        <p:sp>
          <p:nvSpPr>
            <p:cNvPr id="31" name="椭圆 30"/>
            <p:cNvSpPr/>
            <p:nvPr/>
          </p:nvSpPr>
          <p:spPr>
            <a:xfrm>
              <a:off x="18243" y="5368"/>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39" name="椭圆 38"/>
            <p:cNvSpPr/>
            <p:nvPr/>
          </p:nvSpPr>
          <p:spPr>
            <a:xfrm>
              <a:off x="18243" y="582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1" name="椭圆 40"/>
            <p:cNvSpPr/>
            <p:nvPr/>
          </p:nvSpPr>
          <p:spPr>
            <a:xfrm>
              <a:off x="18243" y="6278"/>
              <a:ext cx="151" cy="15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2" name="椭圆 41"/>
            <p:cNvSpPr/>
            <p:nvPr/>
          </p:nvSpPr>
          <p:spPr>
            <a:xfrm>
              <a:off x="18243" y="673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sp>
        <p:nvSpPr>
          <p:cNvPr id="45" name="文本框 44"/>
          <p:cNvSpPr txBox="1"/>
          <p:nvPr/>
        </p:nvSpPr>
        <p:spPr>
          <a:xfrm>
            <a:off x="9992995" y="171450"/>
            <a:ext cx="1765935" cy="368300"/>
          </a:xfrm>
          <a:prstGeom prst="rect">
            <a:avLst/>
          </a:prstGeom>
          <a:noFill/>
        </p:spPr>
        <p:txBody>
          <a:bodyPr wrap="square" rtlCol="0">
            <a:spAutoFit/>
          </a:bodyPr>
          <a:lstStyle/>
          <a:p>
            <a:pPr algn="r"/>
            <a:r>
              <a:rPr lang="en-US" altLang="zh-CN" sz="900">
                <a:solidFill>
                  <a:schemeClr val="bg1">
                    <a:lumMod val="50000"/>
                  </a:schemeClr>
                </a:solidFill>
                <a:cs typeface="+mn-ea"/>
                <a:sym typeface="+mn-lt"/>
              </a:rPr>
              <a:t>COMM</a:t>
            </a:r>
          </a:p>
          <a:p>
            <a:pPr algn="r"/>
            <a:r>
              <a:rPr lang="en-US" altLang="zh-CN" sz="900">
                <a:solidFill>
                  <a:schemeClr val="bg1">
                    <a:lumMod val="50000"/>
                  </a:schemeClr>
                </a:solidFill>
                <a:cs typeface="+mn-ea"/>
                <a:sym typeface="+mn-lt"/>
              </a:rPr>
              <a:t>ITTE</a:t>
            </a:r>
          </a:p>
        </p:txBody>
      </p:sp>
      <p:sp>
        <p:nvSpPr>
          <p:cNvPr id="2" name="矩形 1"/>
          <p:cNvSpPr/>
          <p:nvPr/>
        </p:nvSpPr>
        <p:spPr bwMode="auto">
          <a:xfrm>
            <a:off x="3238182" y="2444750"/>
            <a:ext cx="5715635" cy="1106805"/>
          </a:xfrm>
          <a:prstGeom prst="rect">
            <a:avLst/>
          </a:prstGeom>
          <a:noFill/>
          <a:ln>
            <a:noFill/>
          </a:ln>
        </p:spPr>
        <p:txBody>
          <a:bodyPr wrap="square" rtlCol="0">
            <a:spAutoFit/>
          </a:bodyPr>
          <a:lstStyle/>
          <a:p>
            <a:pPr algn="dist" defTabSz="457200"/>
            <a:r>
              <a:rPr lang="zh-CN" altLang="en-US" sz="6600" dirty="0">
                <a:ln w="38100">
                  <a:noFill/>
                </a:ln>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项目研究基础</a:t>
            </a:r>
          </a:p>
        </p:txBody>
      </p:sp>
      <p:sp>
        <p:nvSpPr>
          <p:cNvPr id="9" name="矩形: 圆角 77"/>
          <p:cNvSpPr/>
          <p:nvPr/>
        </p:nvSpPr>
        <p:spPr>
          <a:xfrm>
            <a:off x="5453380" y="4178935"/>
            <a:ext cx="1355725" cy="382270"/>
          </a:xfrm>
          <a:prstGeom prst="roundRect">
            <a:avLst>
              <a:gd name="adj" fmla="val 50000"/>
            </a:avLst>
          </a:prstGeom>
          <a:solidFill>
            <a:srgbClr val="3FA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宋体 CN" panose="02020400000000000000" pitchFamily="18" charset="-122"/>
                <a:ea typeface="思源宋体 CN" panose="02020400000000000000" pitchFamily="18" charset="-122"/>
                <a:cs typeface="+mn-ea"/>
                <a:sym typeface="+mn-lt"/>
              </a:rPr>
              <a:t>第四单元</a:t>
            </a:r>
          </a:p>
        </p:txBody>
      </p:sp>
      <p:pic>
        <p:nvPicPr>
          <p:cNvPr id="10" name="图片 9"/>
          <p:cNvPicPr>
            <a:picLocks noChangeAspect="1"/>
          </p:cNvPicPr>
          <p:nvPr/>
        </p:nvPicPr>
        <p:blipFill>
          <a:blip r:embed="rId4"/>
          <a:stretch>
            <a:fillRect/>
          </a:stretch>
        </p:blipFill>
        <p:spPr>
          <a:xfrm>
            <a:off x="8955893" y="116200"/>
            <a:ext cx="3142761" cy="5895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946">
        <p:fade/>
      </p:transition>
    </mc:Choice>
    <mc:Fallback xmlns="">
      <p:transition spd="med" advTm="1946">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公司介绍</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grpSp>
        <p:nvGrpSpPr>
          <p:cNvPr id="20" name="组合 19">
            <a:extLst>
              <a:ext uri="{FF2B5EF4-FFF2-40B4-BE49-F238E27FC236}">
                <a16:creationId xmlns:a16="http://schemas.microsoft.com/office/drawing/2014/main" id="{63BCAB1E-67A3-EFE7-7DF0-4238A7FD2902}"/>
              </a:ext>
            </a:extLst>
          </p:cNvPr>
          <p:cNvGrpSpPr/>
          <p:nvPr/>
        </p:nvGrpSpPr>
        <p:grpSpPr>
          <a:xfrm>
            <a:off x="900000" y="3690000"/>
            <a:ext cx="2880000" cy="2880000"/>
            <a:chOff x="360000" y="1440000"/>
            <a:chExt cx="2880000" cy="2880000"/>
          </a:xfrm>
        </p:grpSpPr>
        <p:sp>
          <p:nvSpPr>
            <p:cNvPr id="6" name="îṡļíḑé">
              <a:extLst>
                <a:ext uri="{FF2B5EF4-FFF2-40B4-BE49-F238E27FC236}">
                  <a16:creationId xmlns:a16="http://schemas.microsoft.com/office/drawing/2014/main" id="{4256CDA5-09BE-709F-94C5-121B3778477F}"/>
                </a:ext>
              </a:extLst>
            </p:cNvPr>
            <p:cNvSpPr/>
            <p:nvPr/>
          </p:nvSpPr>
          <p:spPr>
            <a:xfrm>
              <a:off x="360000" y="1440000"/>
              <a:ext cx="2880000" cy="2880000"/>
            </a:xfrm>
            <a:prstGeom prst="rect">
              <a:avLst/>
            </a:prstGeom>
            <a:solidFill>
              <a:srgbClr val="E9E9EB"/>
            </a:solidFill>
            <a:ln w="6350">
              <a:noFill/>
              <a:miter lim="800000"/>
            </a:ln>
            <a:effectLst/>
          </p:spPr>
          <p:txBody>
            <a:bodyPr anchor="ctr"/>
            <a:lstStyle/>
            <a:p>
              <a:pPr algn="ctr"/>
              <a:endParaRPr lang="en-US" altLang="zh-CN" sz="1800" kern="100">
                <a:effectLst/>
                <a:latin typeface="思源宋体 CN" panose="02020400000000000000" pitchFamily="18" charset="-122"/>
                <a:ea typeface="思源宋体 CN" panose="02020400000000000000" pitchFamily="18" charset="-122"/>
                <a:cs typeface="Times New Roman" panose="02020603050405020304" pitchFamily="18" charset="0"/>
              </a:endParaRPr>
            </a:p>
          </p:txBody>
        </p:sp>
        <p:sp>
          <p:nvSpPr>
            <p:cNvPr id="11" name="文本占位符 47">
              <a:extLst>
                <a:ext uri="{FF2B5EF4-FFF2-40B4-BE49-F238E27FC236}">
                  <a16:creationId xmlns:a16="http://schemas.microsoft.com/office/drawing/2014/main" id="{6572902A-A864-29E4-62BB-4358976335F1}"/>
                </a:ext>
              </a:extLst>
            </p:cNvPr>
            <p:cNvSpPr txBox="1"/>
            <p:nvPr/>
          </p:nvSpPr>
          <p:spPr>
            <a:xfrm>
              <a:off x="900000" y="1620000"/>
              <a:ext cx="1800000" cy="54000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chemeClr val="accent1"/>
                  </a:solidFill>
                  <a:latin typeface="微软雅黑" panose="020B0503020204020204" charset="-122"/>
                </a:defRPr>
              </a:lvl1pPr>
            </a:lstStyle>
            <a:p>
              <a:pPr algn="ctr"/>
              <a:r>
                <a:rPr lang="zh-CN" altLang="en-US" sz="2800" dirty="0">
                  <a:solidFill>
                    <a:schemeClr val="tx1"/>
                  </a:solidFill>
                  <a:latin typeface="思源宋体 CN Heavy" panose="02020900000000000000" pitchFamily="18" charset="-122"/>
                  <a:ea typeface="思源宋体 CN Heavy" panose="02020900000000000000" pitchFamily="18" charset="-122"/>
                </a:rPr>
                <a:t>公司名称</a:t>
              </a:r>
            </a:p>
          </p:txBody>
        </p:sp>
        <p:sp>
          <p:nvSpPr>
            <p:cNvPr id="14" name="文本框 13">
              <a:extLst>
                <a:ext uri="{FF2B5EF4-FFF2-40B4-BE49-F238E27FC236}">
                  <a16:creationId xmlns:a16="http://schemas.microsoft.com/office/drawing/2014/main" id="{004693F8-BE35-BBD4-D8B4-03916D7BDA66}"/>
                </a:ext>
              </a:extLst>
            </p:cNvPr>
            <p:cNvSpPr txBox="1"/>
            <p:nvPr/>
          </p:nvSpPr>
          <p:spPr>
            <a:xfrm>
              <a:off x="540000" y="2160000"/>
              <a:ext cx="2520000" cy="2160000"/>
            </a:xfrm>
            <a:prstGeom prst="rect">
              <a:avLst/>
            </a:prstGeom>
            <a:noFill/>
          </p:spPr>
          <p:txBody>
            <a:bodyPr wrap="square" rtlCol="0">
              <a:spAutoFit/>
            </a:bodyPr>
            <a:lstStyle>
              <a:defPPr>
                <a:defRPr lang="zh-CN"/>
              </a:defPPr>
              <a:lvl1pPr lvl="0">
                <a:lnSpc>
                  <a:spcPct val="130000"/>
                </a:lnSpc>
                <a:defRPr sz="1100" spc="100">
                  <a:solidFill>
                    <a:schemeClr val="bg1"/>
                  </a:solidFill>
                  <a:ea typeface="苹方 常规" panose="020B0300000000000000" pitchFamily="34" charset="-122"/>
                </a:defRPr>
              </a:lvl1pPr>
            </a:lstStyle>
            <a:p>
              <a:r>
                <a:rPr lang="zh-CN" altLang="en-US" sz="1600">
                  <a:solidFill>
                    <a:schemeClr val="tx1"/>
                  </a:solidFill>
                  <a:latin typeface="思源宋体 CN" panose="02020400000000000000" pitchFamily="18" charset="-122"/>
                  <a:ea typeface="思源宋体 CN" panose="02020400000000000000" pitchFamily="18" charset="-122"/>
                </a:rPr>
                <a:t>安旅视盾信息科技有限公司，寓意通过人工智能和计算机视觉技术为安检领域提供可靠的智能辅助服务。</a:t>
              </a:r>
              <a:endParaRPr lang="zh-CN" altLang="en-US" sz="1600" dirty="0">
                <a:solidFill>
                  <a:schemeClr val="tx1"/>
                </a:solidFill>
                <a:latin typeface="思源宋体 CN" panose="02020400000000000000" pitchFamily="18" charset="-122"/>
                <a:ea typeface="思源宋体 CN" panose="02020400000000000000" pitchFamily="18" charset="-122"/>
              </a:endParaRPr>
            </a:p>
          </p:txBody>
        </p:sp>
      </p:grpSp>
      <p:grpSp>
        <p:nvGrpSpPr>
          <p:cNvPr id="22" name="组合 21">
            <a:extLst>
              <a:ext uri="{FF2B5EF4-FFF2-40B4-BE49-F238E27FC236}">
                <a16:creationId xmlns:a16="http://schemas.microsoft.com/office/drawing/2014/main" id="{820BBAA9-3A8E-11AA-924E-1C949A071AA8}"/>
              </a:ext>
            </a:extLst>
          </p:cNvPr>
          <p:cNvGrpSpPr/>
          <p:nvPr/>
        </p:nvGrpSpPr>
        <p:grpSpPr>
          <a:xfrm>
            <a:off x="4860000" y="3689744"/>
            <a:ext cx="2880000" cy="2880000"/>
            <a:chOff x="360000" y="1440000"/>
            <a:chExt cx="2880000" cy="2880000"/>
          </a:xfrm>
        </p:grpSpPr>
        <p:sp>
          <p:nvSpPr>
            <p:cNvPr id="24" name="îṡļíḑé">
              <a:extLst>
                <a:ext uri="{FF2B5EF4-FFF2-40B4-BE49-F238E27FC236}">
                  <a16:creationId xmlns:a16="http://schemas.microsoft.com/office/drawing/2014/main" id="{66592386-8307-C410-7B63-27C72196AF44}"/>
                </a:ext>
              </a:extLst>
            </p:cNvPr>
            <p:cNvSpPr/>
            <p:nvPr/>
          </p:nvSpPr>
          <p:spPr>
            <a:xfrm>
              <a:off x="360000" y="1440000"/>
              <a:ext cx="2880000" cy="2880000"/>
            </a:xfrm>
            <a:prstGeom prst="rect">
              <a:avLst/>
            </a:prstGeom>
            <a:solidFill>
              <a:srgbClr val="E9E9EB"/>
            </a:solidFill>
            <a:ln w="6350">
              <a:noFill/>
              <a:miter lim="800000"/>
            </a:ln>
            <a:effectLst/>
          </p:spPr>
          <p:txBody>
            <a:bodyPr anchor="ctr"/>
            <a:lstStyle/>
            <a:p>
              <a:pPr algn="ctr"/>
              <a:endParaRPr lang="en-US" altLang="zh-CN" sz="1800" kern="100">
                <a:effectLst/>
                <a:latin typeface="思源宋体 CN" panose="02020400000000000000" pitchFamily="18" charset="-122"/>
                <a:ea typeface="思源宋体 CN" panose="02020400000000000000" pitchFamily="18" charset="-122"/>
                <a:cs typeface="Times New Roman" panose="02020603050405020304" pitchFamily="18" charset="0"/>
              </a:endParaRPr>
            </a:p>
          </p:txBody>
        </p:sp>
        <p:sp>
          <p:nvSpPr>
            <p:cNvPr id="26" name="文本占位符 47">
              <a:extLst>
                <a:ext uri="{FF2B5EF4-FFF2-40B4-BE49-F238E27FC236}">
                  <a16:creationId xmlns:a16="http://schemas.microsoft.com/office/drawing/2014/main" id="{E54A7C39-3378-C37B-042B-A3C4BE0BC118}"/>
                </a:ext>
              </a:extLst>
            </p:cNvPr>
            <p:cNvSpPr txBox="1"/>
            <p:nvPr/>
          </p:nvSpPr>
          <p:spPr>
            <a:xfrm>
              <a:off x="720000" y="1620000"/>
              <a:ext cx="2160000" cy="54000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chemeClr val="accent1"/>
                  </a:solidFill>
                  <a:latin typeface="微软雅黑" panose="020B0503020204020204" charset="-122"/>
                </a:defRPr>
              </a:lvl1pPr>
            </a:lstStyle>
            <a:p>
              <a:pPr algn="ctr"/>
              <a:r>
                <a:rPr lang="zh-CN" altLang="en-US" sz="2800">
                  <a:solidFill>
                    <a:schemeClr val="tx1"/>
                  </a:solidFill>
                  <a:latin typeface="思源宋体 CN Heavy" panose="02020900000000000000" pitchFamily="18" charset="-122"/>
                  <a:ea typeface="思源宋体 CN Heavy" panose="02020900000000000000" pitchFamily="18" charset="-122"/>
                </a:rPr>
                <a:t>公司</a:t>
              </a:r>
              <a:r>
                <a:rPr lang="en-US" altLang="zh-CN" sz="2800">
                  <a:solidFill>
                    <a:schemeClr val="tx1"/>
                  </a:solidFill>
                  <a:latin typeface="思源宋体 CN Heavy" panose="02020900000000000000" pitchFamily="18" charset="-122"/>
                  <a:ea typeface="思源宋体 CN Heavy" panose="02020900000000000000" pitchFamily="18" charset="-122"/>
                </a:rPr>
                <a:t>LOGO</a:t>
              </a:r>
              <a:endParaRPr lang="zh-CN" altLang="en-US" sz="2800" dirty="0">
                <a:solidFill>
                  <a:schemeClr val="tx1"/>
                </a:solidFill>
                <a:latin typeface="思源宋体 CN Heavy" panose="02020900000000000000" pitchFamily="18" charset="-122"/>
                <a:ea typeface="思源宋体 CN Heavy" panose="02020900000000000000" pitchFamily="18" charset="-122"/>
              </a:endParaRPr>
            </a:p>
          </p:txBody>
        </p:sp>
        <p:sp>
          <p:nvSpPr>
            <p:cNvPr id="27" name="文本框 26">
              <a:extLst>
                <a:ext uri="{FF2B5EF4-FFF2-40B4-BE49-F238E27FC236}">
                  <a16:creationId xmlns:a16="http://schemas.microsoft.com/office/drawing/2014/main" id="{AAB41F49-097E-D9F5-2223-8420C3B71732}"/>
                </a:ext>
              </a:extLst>
            </p:cNvPr>
            <p:cNvSpPr txBox="1"/>
            <p:nvPr/>
          </p:nvSpPr>
          <p:spPr>
            <a:xfrm>
              <a:off x="540000" y="2160000"/>
              <a:ext cx="2520000" cy="1981825"/>
            </a:xfrm>
            <a:prstGeom prst="rect">
              <a:avLst/>
            </a:prstGeom>
            <a:noFill/>
          </p:spPr>
          <p:txBody>
            <a:bodyPr wrap="square" rtlCol="0">
              <a:spAutoFit/>
            </a:bodyPr>
            <a:lstStyle>
              <a:defPPr>
                <a:defRPr lang="zh-CN"/>
              </a:defPPr>
              <a:lvl1pPr lvl="0">
                <a:lnSpc>
                  <a:spcPct val="130000"/>
                </a:lnSpc>
                <a:defRPr sz="1100" spc="100">
                  <a:solidFill>
                    <a:schemeClr val="bg1"/>
                  </a:solidFill>
                  <a:ea typeface="苹方 常规" panose="020B0300000000000000" pitchFamily="34" charset="-122"/>
                </a:defRPr>
              </a:lvl1pPr>
            </a:lstStyle>
            <a:p>
              <a:r>
                <a:rPr lang="zh-CN" altLang="en-US" sz="1600">
                  <a:solidFill>
                    <a:schemeClr val="tx1"/>
                  </a:solidFill>
                  <a:latin typeface="思源宋体 CN" panose="02020400000000000000" pitchFamily="18" charset="-122"/>
                  <a:ea typeface="思源宋体 CN" panose="02020400000000000000" pitchFamily="18" charset="-122"/>
                </a:rPr>
                <a:t>象征着技术的力量和智慧的传递，暗示公司利用先进的人工智能和计算机视觉技术，提供高效、智能的视觉辅助安检解决方案</a:t>
              </a:r>
              <a:endParaRPr lang="zh-CN" altLang="en-US" sz="1600" dirty="0">
                <a:solidFill>
                  <a:schemeClr val="tx1"/>
                </a:solidFill>
                <a:latin typeface="思源宋体 CN" panose="02020400000000000000" pitchFamily="18" charset="-122"/>
                <a:ea typeface="思源宋体 CN" panose="02020400000000000000" pitchFamily="18" charset="-122"/>
              </a:endParaRPr>
            </a:p>
          </p:txBody>
        </p:sp>
      </p:grpSp>
      <p:grpSp>
        <p:nvGrpSpPr>
          <p:cNvPr id="31" name="组合 30">
            <a:extLst>
              <a:ext uri="{FF2B5EF4-FFF2-40B4-BE49-F238E27FC236}">
                <a16:creationId xmlns:a16="http://schemas.microsoft.com/office/drawing/2014/main" id="{7DE830EA-AA0B-59FD-0EE2-7D18A28AD713}"/>
              </a:ext>
            </a:extLst>
          </p:cNvPr>
          <p:cNvGrpSpPr/>
          <p:nvPr/>
        </p:nvGrpSpPr>
        <p:grpSpPr>
          <a:xfrm>
            <a:off x="8726689" y="3689744"/>
            <a:ext cx="2880000" cy="2880000"/>
            <a:chOff x="360000" y="1440000"/>
            <a:chExt cx="2880000" cy="3151193"/>
          </a:xfrm>
        </p:grpSpPr>
        <p:sp>
          <p:nvSpPr>
            <p:cNvPr id="33" name="îṡļíḑé">
              <a:extLst>
                <a:ext uri="{FF2B5EF4-FFF2-40B4-BE49-F238E27FC236}">
                  <a16:creationId xmlns:a16="http://schemas.microsoft.com/office/drawing/2014/main" id="{82140A62-FB9F-5361-686E-553BFC9B8F8E}"/>
                </a:ext>
              </a:extLst>
            </p:cNvPr>
            <p:cNvSpPr/>
            <p:nvPr/>
          </p:nvSpPr>
          <p:spPr>
            <a:xfrm>
              <a:off x="360000" y="1440000"/>
              <a:ext cx="2880000" cy="3151193"/>
            </a:xfrm>
            <a:prstGeom prst="rect">
              <a:avLst/>
            </a:prstGeom>
            <a:solidFill>
              <a:srgbClr val="E9E9EB"/>
            </a:solidFill>
            <a:ln w="6350">
              <a:noFill/>
              <a:miter lim="800000"/>
            </a:ln>
            <a:effectLst/>
          </p:spPr>
          <p:txBody>
            <a:bodyPr anchor="ctr"/>
            <a:lstStyle/>
            <a:p>
              <a:pPr algn="ctr"/>
              <a:endParaRPr lang="en-US" altLang="zh-CN" sz="1800" kern="100">
                <a:effectLst/>
                <a:latin typeface="思源宋体 CN" panose="02020400000000000000" pitchFamily="18" charset="-122"/>
                <a:ea typeface="思源宋体 CN" panose="02020400000000000000" pitchFamily="18" charset="-122"/>
                <a:cs typeface="Times New Roman" panose="02020603050405020304" pitchFamily="18" charset="0"/>
              </a:endParaRPr>
            </a:p>
          </p:txBody>
        </p:sp>
        <p:sp>
          <p:nvSpPr>
            <p:cNvPr id="35" name="文本占位符 47">
              <a:extLst>
                <a:ext uri="{FF2B5EF4-FFF2-40B4-BE49-F238E27FC236}">
                  <a16:creationId xmlns:a16="http://schemas.microsoft.com/office/drawing/2014/main" id="{C748FD68-8F44-B7DC-B51C-FE20E3589236}"/>
                </a:ext>
              </a:extLst>
            </p:cNvPr>
            <p:cNvSpPr txBox="1"/>
            <p:nvPr/>
          </p:nvSpPr>
          <p:spPr>
            <a:xfrm>
              <a:off x="720000" y="1620000"/>
              <a:ext cx="2160000" cy="52322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chemeClr val="accent1"/>
                  </a:solidFill>
                  <a:latin typeface="微软雅黑" panose="020B0503020204020204" charset="-122"/>
                </a:defRPr>
              </a:lvl1pPr>
            </a:lstStyle>
            <a:p>
              <a:pPr algn="ctr"/>
              <a:r>
                <a:rPr lang="zh-CN" altLang="en-US" sz="2800">
                  <a:solidFill>
                    <a:schemeClr val="tx1"/>
                  </a:solidFill>
                  <a:latin typeface="思源宋体 CN Heavy" panose="02020900000000000000" pitchFamily="18" charset="-122"/>
                  <a:ea typeface="思源宋体 CN Heavy" panose="02020900000000000000" pitchFamily="18" charset="-122"/>
                </a:rPr>
                <a:t>公司介绍</a:t>
              </a:r>
              <a:endParaRPr lang="zh-CN" altLang="en-US" sz="2800" dirty="0">
                <a:solidFill>
                  <a:schemeClr val="tx1"/>
                </a:solidFill>
                <a:latin typeface="思源宋体 CN Heavy" panose="02020900000000000000" pitchFamily="18" charset="-122"/>
                <a:ea typeface="思源宋体 CN Heavy" panose="02020900000000000000" pitchFamily="18" charset="-122"/>
              </a:endParaRPr>
            </a:p>
          </p:txBody>
        </p:sp>
        <p:sp>
          <p:nvSpPr>
            <p:cNvPr id="37" name="文本框 36">
              <a:extLst>
                <a:ext uri="{FF2B5EF4-FFF2-40B4-BE49-F238E27FC236}">
                  <a16:creationId xmlns:a16="http://schemas.microsoft.com/office/drawing/2014/main" id="{AFA647A2-2AB6-995F-7E60-655A86A62BA5}"/>
                </a:ext>
              </a:extLst>
            </p:cNvPr>
            <p:cNvSpPr txBox="1"/>
            <p:nvPr/>
          </p:nvSpPr>
          <p:spPr>
            <a:xfrm>
              <a:off x="540000" y="2159998"/>
              <a:ext cx="2520000" cy="2168442"/>
            </a:xfrm>
            <a:prstGeom prst="rect">
              <a:avLst/>
            </a:prstGeom>
            <a:noFill/>
          </p:spPr>
          <p:txBody>
            <a:bodyPr wrap="square" rtlCol="0">
              <a:spAutoFit/>
            </a:bodyPr>
            <a:lstStyle>
              <a:defPPr>
                <a:defRPr lang="zh-CN"/>
              </a:defPPr>
              <a:lvl1pPr lvl="0">
                <a:lnSpc>
                  <a:spcPct val="130000"/>
                </a:lnSpc>
                <a:defRPr sz="1100" spc="100">
                  <a:solidFill>
                    <a:schemeClr val="bg1"/>
                  </a:solidFill>
                  <a:ea typeface="苹方 常规" panose="020B0300000000000000" pitchFamily="34" charset="-122"/>
                </a:defRPr>
              </a:lvl1pPr>
            </a:lstStyle>
            <a:p>
              <a:r>
                <a:rPr lang="zh-CN" altLang="en-US" sz="1600">
                  <a:solidFill>
                    <a:schemeClr val="tx1"/>
                  </a:solidFill>
                  <a:latin typeface="思源宋体 CN" panose="02020400000000000000" pitchFamily="18" charset="-122"/>
                  <a:ea typeface="思源宋体 CN" panose="02020400000000000000" pitchFamily="18" charset="-122"/>
                </a:rPr>
                <a:t>致力于创新科技的开发与应用，我们的核心项目，智能视觉辅助安检系统，旨在利用人工智能技术，全面提升公共场所安检的效率和安全</a:t>
              </a:r>
              <a:endParaRPr lang="en-US" altLang="zh-CN" sz="1600">
                <a:solidFill>
                  <a:schemeClr val="tx1"/>
                </a:solidFill>
                <a:latin typeface="思源宋体 CN" panose="02020400000000000000" pitchFamily="18" charset="-122"/>
                <a:ea typeface="思源宋体 CN" panose="02020400000000000000" pitchFamily="18" charset="-122"/>
              </a:endParaRPr>
            </a:p>
          </p:txBody>
        </p:sp>
      </p:grpSp>
      <p:pic>
        <p:nvPicPr>
          <p:cNvPr id="39" name="图片 38">
            <a:extLst>
              <a:ext uri="{FF2B5EF4-FFF2-40B4-BE49-F238E27FC236}">
                <a16:creationId xmlns:a16="http://schemas.microsoft.com/office/drawing/2014/main" id="{BD98E0AE-2BD2-9EAE-C9A2-408881665FC9}"/>
              </a:ext>
            </a:extLst>
          </p:cNvPr>
          <p:cNvPicPr>
            <a:picLocks noChangeAspect="1"/>
          </p:cNvPicPr>
          <p:nvPr/>
        </p:nvPicPr>
        <p:blipFill>
          <a:blip r:embed="rId5"/>
          <a:srcRect l="7530" r="7530"/>
          <a:stretch>
            <a:fillRect/>
          </a:stretch>
        </p:blipFill>
        <p:spPr>
          <a:xfrm>
            <a:off x="5400000" y="1260000"/>
            <a:ext cx="1835573" cy="2160000"/>
          </a:xfrm>
          <a:prstGeom prst="rect">
            <a:avLst/>
          </a:prstGeom>
          <a:ln>
            <a:noFill/>
          </a:ln>
          <a:effectLst>
            <a:outerShdw blurRad="292100" dist="139700" dir="2700000" algn="tl" rotWithShape="0">
              <a:srgbClr val="333333">
                <a:alpha val="65000"/>
              </a:srgbClr>
            </a:outerShdw>
          </a:effectLst>
        </p:spPr>
      </p:pic>
      <p:pic>
        <p:nvPicPr>
          <p:cNvPr id="43" name="图片 42" descr="图片包含 人, 切, 户外, 男人&#10;&#10;描述已自动生成">
            <a:extLst>
              <a:ext uri="{FF2B5EF4-FFF2-40B4-BE49-F238E27FC236}">
                <a16:creationId xmlns:a16="http://schemas.microsoft.com/office/drawing/2014/main" id="{7C4F1D84-4792-7F51-B648-80AE86F264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000" y="1260000"/>
            <a:ext cx="3240000" cy="2160000"/>
          </a:xfrm>
          <a:prstGeom prst="rect">
            <a:avLst/>
          </a:prstGeom>
          <a:ln>
            <a:noFill/>
          </a:ln>
          <a:effectLst>
            <a:outerShdw blurRad="292100" dist="139700" dir="2700000" algn="tl" rotWithShape="0">
              <a:srgbClr val="333333">
                <a:alpha val="65000"/>
              </a:srgbClr>
            </a:outerShdw>
          </a:effectLst>
        </p:spPr>
      </p:pic>
      <p:pic>
        <p:nvPicPr>
          <p:cNvPr id="46" name="图片 45" descr="图形用户界面&#10;&#10;描述已自动生成">
            <a:extLst>
              <a:ext uri="{FF2B5EF4-FFF2-40B4-BE49-F238E27FC236}">
                <a16:creationId xmlns:a16="http://schemas.microsoft.com/office/drawing/2014/main" id="{A7109A3A-62E9-DAA6-078F-949BB10A71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60000" y="1260000"/>
            <a:ext cx="3239646" cy="2160000"/>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组织结构</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pic>
        <p:nvPicPr>
          <p:cNvPr id="2" name="图片 1" descr="IMG_256">
            <a:extLst>
              <a:ext uri="{FF2B5EF4-FFF2-40B4-BE49-F238E27FC236}">
                <a16:creationId xmlns:a16="http://schemas.microsoft.com/office/drawing/2014/main" id="{8C9EFC13-8C55-15F7-B726-72F58F5712CE}"/>
              </a:ext>
            </a:extLst>
          </p:cNvPr>
          <p:cNvPicPr>
            <a:picLocks noChangeAspect="1"/>
          </p:cNvPicPr>
          <p:nvPr/>
        </p:nvPicPr>
        <p:blipFill>
          <a:blip r:embed="rId5"/>
          <a:stretch>
            <a:fillRect/>
          </a:stretch>
        </p:blipFill>
        <p:spPr>
          <a:xfrm>
            <a:off x="3600000" y="1440000"/>
            <a:ext cx="5283491" cy="4680000"/>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875268405"/>
      </p:ext>
    </p:ext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6"/>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核心成员</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graphicFrame>
        <p:nvGraphicFramePr>
          <p:cNvPr id="3" name="表格 2">
            <a:extLst>
              <a:ext uri="{FF2B5EF4-FFF2-40B4-BE49-F238E27FC236}">
                <a16:creationId xmlns:a16="http://schemas.microsoft.com/office/drawing/2014/main" id="{8D6B89F1-A843-F246-ADFC-1FADE938E0A3}"/>
              </a:ext>
            </a:extLst>
          </p:cNvPr>
          <p:cNvGraphicFramePr/>
          <p:nvPr>
            <p:custDataLst>
              <p:tags r:id="rId2"/>
            </p:custDataLst>
            <p:extLst>
              <p:ext uri="{D42A27DB-BD31-4B8C-83A1-F6EECF244321}">
                <p14:modId xmlns:p14="http://schemas.microsoft.com/office/powerpoint/2010/main" val="1906414638"/>
              </p:ext>
            </p:extLst>
          </p:nvPr>
        </p:nvGraphicFramePr>
        <p:xfrm>
          <a:off x="1260000" y="1080000"/>
          <a:ext cx="9715500" cy="4198748"/>
        </p:xfrm>
        <a:graphic>
          <a:graphicData uri="http://schemas.openxmlformats.org/drawingml/2006/table">
            <a:tbl>
              <a:tblPr firstRow="1" bandRow="1">
                <a:tableStyleId>{5C22544A-7EE6-4342-B048-85BDC9FD1C3A}</a:tableStyleId>
              </a:tblPr>
              <a:tblGrid>
                <a:gridCol w="1061720">
                  <a:extLst>
                    <a:ext uri="{9D8B030D-6E8A-4147-A177-3AD203B41FA5}">
                      <a16:colId xmlns:a16="http://schemas.microsoft.com/office/drawing/2014/main" val="20000"/>
                    </a:ext>
                  </a:extLst>
                </a:gridCol>
                <a:gridCol w="1202055">
                  <a:extLst>
                    <a:ext uri="{9D8B030D-6E8A-4147-A177-3AD203B41FA5}">
                      <a16:colId xmlns:a16="http://schemas.microsoft.com/office/drawing/2014/main" val="20001"/>
                    </a:ext>
                  </a:extLst>
                </a:gridCol>
                <a:gridCol w="7451725">
                  <a:extLst>
                    <a:ext uri="{9D8B030D-6E8A-4147-A177-3AD203B41FA5}">
                      <a16:colId xmlns:a16="http://schemas.microsoft.com/office/drawing/2014/main" val="20002"/>
                    </a:ext>
                  </a:extLst>
                </a:gridCol>
              </a:tblGrid>
              <a:tr h="0">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基本人员</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部门</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简介</a:t>
                      </a:r>
                    </a:p>
                  </a:txBody>
                  <a:tcPr marL="177800" marR="177800" marT="57150" marB="57150" anchor="ctr"/>
                </a:tc>
                <a:extLst>
                  <a:ext uri="{0D108BD9-81ED-4DB2-BD59-A6C34878D82A}">
                    <a16:rowId xmlns:a16="http://schemas.microsoft.com/office/drawing/2014/main" val="10000"/>
                  </a:ext>
                </a:extLst>
              </a:tr>
              <a:tr h="451485">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张俊晨</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总经理</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思源宋体 CN" panose="02020400000000000000" pitchFamily="18" charset="-122"/>
                          <a:ea typeface="思源宋体 CN" panose="02020400000000000000" pitchFamily="18" charset="-122"/>
                          <a:cs typeface="+mn-ea"/>
                        </a:rPr>
                        <a:t>在读本科生，积极参加各类竞赛，具有丰富的项目经验。了解深度学习主要框架、主流图像处理算法。具有良好的沟通能力、组织协调能力与执行能力强，可以很好地和团队成员进行沟通，有较好的战略眼光，负责整个项目的统筹</a:t>
                      </a:r>
                    </a:p>
                  </a:txBody>
                  <a:tcPr marL="177800" marR="177800" marT="57150" marB="57150" anchor="ctr"/>
                </a:tc>
                <a:extLst>
                  <a:ext uri="{0D108BD9-81ED-4DB2-BD59-A6C34878D82A}">
                    <a16:rowId xmlns:a16="http://schemas.microsoft.com/office/drawing/2014/main" val="10001"/>
                  </a:ext>
                </a:extLst>
              </a:tr>
              <a:tr h="195897">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严沁</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技术部</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思源宋体 CN" panose="02020400000000000000" pitchFamily="18" charset="-122"/>
                          <a:ea typeface="思源宋体 CN" panose="02020400000000000000" pitchFamily="18" charset="-122"/>
                          <a:cs typeface="+mn-ea"/>
                        </a:rPr>
                        <a:t>在读本科生，积极参加各类竞赛，具有丰富的项目经验。了解深度学习主要框架如</a:t>
                      </a:r>
                      <a:r>
                        <a:rPr lang="en-US" altLang="zh-CN" sz="900" spc="120">
                          <a:latin typeface="思源宋体 CN" panose="02020400000000000000" pitchFamily="18" charset="-122"/>
                          <a:ea typeface="思源宋体 CN" panose="02020400000000000000" pitchFamily="18" charset="-122"/>
                          <a:cs typeface="+mn-ea"/>
                        </a:rPr>
                        <a:t>pytorch</a:t>
                      </a:r>
                      <a:r>
                        <a:rPr lang="zh-CN" altLang="en-US" sz="900" spc="120">
                          <a:latin typeface="思源宋体 CN" panose="02020400000000000000" pitchFamily="18" charset="-122"/>
                          <a:ea typeface="思源宋体 CN" panose="02020400000000000000" pitchFamily="18" charset="-122"/>
                          <a:cs typeface="+mn-ea"/>
                        </a:rPr>
                        <a:t>、</a:t>
                      </a:r>
                      <a:r>
                        <a:rPr lang="en-US" altLang="zh-CN" sz="900" spc="120">
                          <a:latin typeface="思源宋体 CN" panose="02020400000000000000" pitchFamily="18" charset="-122"/>
                          <a:ea typeface="思源宋体 CN" panose="02020400000000000000" pitchFamily="18" charset="-122"/>
                          <a:cs typeface="+mn-ea"/>
                        </a:rPr>
                        <a:t>tensorflow</a:t>
                      </a:r>
                      <a:r>
                        <a:rPr lang="zh-CN" altLang="en-US" sz="900" spc="120">
                          <a:latin typeface="思源宋体 CN" panose="02020400000000000000" pitchFamily="18" charset="-122"/>
                          <a:ea typeface="思源宋体 CN" panose="02020400000000000000" pitchFamily="18" charset="-122"/>
                          <a:cs typeface="+mn-ea"/>
                        </a:rPr>
                        <a:t>等，了解主流图像处理、目标检测算法、微表情识别算法，掌握</a:t>
                      </a:r>
                      <a:r>
                        <a:rPr lang="en-US" altLang="zh-CN" sz="900" spc="120">
                          <a:latin typeface="思源宋体 CN" panose="02020400000000000000" pitchFamily="18" charset="-122"/>
                          <a:ea typeface="思源宋体 CN" panose="02020400000000000000" pitchFamily="18" charset="-122"/>
                          <a:cs typeface="+mn-ea"/>
                        </a:rPr>
                        <a:t>C++</a:t>
                      </a:r>
                      <a:r>
                        <a:rPr lang="zh-CN" altLang="en-US" sz="900" spc="120">
                          <a:latin typeface="思源宋体 CN" panose="02020400000000000000" pitchFamily="18" charset="-122"/>
                          <a:ea typeface="思源宋体 CN" panose="02020400000000000000" pitchFamily="18" charset="-122"/>
                          <a:cs typeface="+mn-ea"/>
                        </a:rPr>
                        <a:t>、</a:t>
                      </a:r>
                      <a:r>
                        <a:rPr lang="en-US" altLang="zh-CN" sz="900" spc="120">
                          <a:latin typeface="思源宋体 CN" panose="02020400000000000000" pitchFamily="18" charset="-122"/>
                          <a:ea typeface="思源宋体 CN" panose="02020400000000000000" pitchFamily="18" charset="-122"/>
                          <a:cs typeface="+mn-ea"/>
                        </a:rPr>
                        <a:t>python</a:t>
                      </a:r>
                      <a:r>
                        <a:rPr lang="zh-CN" altLang="en-US" sz="900" spc="120">
                          <a:latin typeface="思源宋体 CN" panose="02020400000000000000" pitchFamily="18" charset="-122"/>
                          <a:ea typeface="思源宋体 CN" panose="02020400000000000000" pitchFamily="18" charset="-122"/>
                          <a:cs typeface="+mn-ea"/>
                        </a:rPr>
                        <a:t>主流语言，具有良好的沟通能力，能够统筹系统的开发</a:t>
                      </a:r>
                    </a:p>
                  </a:txBody>
                  <a:tcPr marL="177800" marR="177800" marT="57150" marB="57150" anchor="ctr"/>
                </a:tc>
                <a:extLst>
                  <a:ext uri="{0D108BD9-81ED-4DB2-BD59-A6C34878D82A}">
                    <a16:rowId xmlns:a16="http://schemas.microsoft.com/office/drawing/2014/main" val="10002"/>
                  </a:ext>
                </a:extLst>
              </a:tr>
              <a:tr h="265112">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李自强</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技术部</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思源宋体 CN" panose="02020400000000000000" pitchFamily="18" charset="-122"/>
                          <a:ea typeface="思源宋体 CN" panose="02020400000000000000" pitchFamily="18" charset="-122"/>
                          <a:cs typeface="+mn-ea"/>
                        </a:rPr>
                        <a:t>在读本科生，熟悉</a:t>
                      </a:r>
                      <a:r>
                        <a:rPr lang="en-US" altLang="zh-CN" sz="900" spc="120">
                          <a:latin typeface="思源宋体 CN" panose="02020400000000000000" pitchFamily="18" charset="-122"/>
                          <a:ea typeface="思源宋体 CN" panose="02020400000000000000" pitchFamily="18" charset="-122"/>
                          <a:cs typeface="+mn-ea"/>
                        </a:rPr>
                        <a:t>C++</a:t>
                      </a:r>
                      <a:r>
                        <a:rPr lang="zh-CN" altLang="en-US" sz="900" spc="120">
                          <a:latin typeface="思源宋体 CN" panose="02020400000000000000" pitchFamily="18" charset="-122"/>
                          <a:ea typeface="思源宋体 CN" panose="02020400000000000000" pitchFamily="18" charset="-122"/>
                          <a:cs typeface="+mn-ea"/>
                        </a:rPr>
                        <a:t>、</a:t>
                      </a:r>
                      <a:r>
                        <a:rPr lang="en-US" altLang="zh-CN" sz="900" spc="120">
                          <a:latin typeface="思源宋体 CN" panose="02020400000000000000" pitchFamily="18" charset="-122"/>
                          <a:ea typeface="思源宋体 CN" panose="02020400000000000000" pitchFamily="18" charset="-122"/>
                          <a:cs typeface="+mn-ea"/>
                        </a:rPr>
                        <a:t>Python</a:t>
                      </a:r>
                      <a:r>
                        <a:rPr lang="zh-CN" altLang="en-US" sz="900" spc="120">
                          <a:latin typeface="思源宋体 CN" panose="02020400000000000000" pitchFamily="18" charset="-122"/>
                          <a:ea typeface="思源宋体 CN" panose="02020400000000000000" pitchFamily="18" charset="-122"/>
                          <a:cs typeface="+mn-ea"/>
                        </a:rPr>
                        <a:t>等开发语言，技术专长包括深度学习和</a:t>
                      </a:r>
                      <a:r>
                        <a:rPr lang="en-US" altLang="zh-CN" sz="900" spc="120">
                          <a:latin typeface="思源宋体 CN" panose="02020400000000000000" pitchFamily="18" charset="-122"/>
                          <a:ea typeface="思源宋体 CN" panose="02020400000000000000" pitchFamily="18" charset="-122"/>
                          <a:cs typeface="+mn-ea"/>
                        </a:rPr>
                        <a:t>Android</a:t>
                      </a:r>
                      <a:r>
                        <a:rPr lang="zh-CN" altLang="en-US" sz="900" spc="120">
                          <a:latin typeface="思源宋体 CN" panose="02020400000000000000" pitchFamily="18" charset="-122"/>
                          <a:ea typeface="思源宋体 CN" panose="02020400000000000000" pitchFamily="18" charset="-122"/>
                          <a:cs typeface="+mn-ea"/>
                        </a:rPr>
                        <a:t>软件开发，掌握</a:t>
                      </a:r>
                      <a:r>
                        <a:rPr lang="en-US" altLang="zh-CN" sz="900" spc="120">
                          <a:latin typeface="思源宋体 CN" panose="02020400000000000000" pitchFamily="18" charset="-122"/>
                          <a:ea typeface="思源宋体 CN" panose="02020400000000000000" pitchFamily="18" charset="-122"/>
                          <a:cs typeface="+mn-ea"/>
                        </a:rPr>
                        <a:t>Pytorch</a:t>
                      </a:r>
                      <a:r>
                        <a:rPr lang="zh-CN" altLang="en-US" sz="900" spc="120">
                          <a:latin typeface="思源宋体 CN" panose="02020400000000000000" pitchFamily="18" charset="-122"/>
                          <a:ea typeface="思源宋体 CN" panose="02020400000000000000" pitchFamily="18" charset="-122"/>
                          <a:cs typeface="+mn-ea"/>
                        </a:rPr>
                        <a:t>等深度学习框架，具备图像处理、特征提取及视频分析等技能，具有良好的团队合作精神和沟通能力</a:t>
                      </a:r>
                    </a:p>
                  </a:txBody>
                  <a:tcPr marL="177800" marR="177800" marT="57150" marB="57150" anchor="ctr"/>
                </a:tc>
                <a:extLst>
                  <a:ext uri="{0D108BD9-81ED-4DB2-BD59-A6C34878D82A}">
                    <a16:rowId xmlns:a16="http://schemas.microsoft.com/office/drawing/2014/main" val="10003"/>
                  </a:ext>
                </a:extLst>
              </a:tr>
              <a:tr h="451485">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党存远</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技术部</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思源宋体 CN" panose="02020400000000000000" pitchFamily="18" charset="-122"/>
                          <a:ea typeface="思源宋体 CN" panose="02020400000000000000" pitchFamily="18" charset="-122"/>
                          <a:cs typeface="+mn-ea"/>
                        </a:rPr>
                        <a:t>在读本科生，熟练掌握</a:t>
                      </a:r>
                      <a:r>
                        <a:rPr lang="en-US" altLang="zh-CN" sz="900" spc="120">
                          <a:latin typeface="思源宋体 CN" panose="02020400000000000000" pitchFamily="18" charset="-122"/>
                          <a:ea typeface="思源宋体 CN" panose="02020400000000000000" pitchFamily="18" charset="-122"/>
                          <a:cs typeface="+mn-ea"/>
                        </a:rPr>
                        <a:t>Java</a:t>
                      </a:r>
                      <a:r>
                        <a:rPr lang="zh-CN" altLang="en-US" sz="900" spc="120">
                          <a:latin typeface="思源宋体 CN" panose="02020400000000000000" pitchFamily="18" charset="-122"/>
                          <a:ea typeface="思源宋体 CN" panose="02020400000000000000" pitchFamily="18" charset="-122"/>
                          <a:cs typeface="+mn-ea"/>
                        </a:rPr>
                        <a:t>和</a:t>
                      </a:r>
                      <a:r>
                        <a:rPr lang="en-US" altLang="zh-CN" sz="900" spc="120">
                          <a:latin typeface="思源宋体 CN" panose="02020400000000000000" pitchFamily="18" charset="-122"/>
                          <a:ea typeface="思源宋体 CN" panose="02020400000000000000" pitchFamily="18" charset="-122"/>
                          <a:cs typeface="+mn-ea"/>
                        </a:rPr>
                        <a:t>Python</a:t>
                      </a:r>
                      <a:r>
                        <a:rPr lang="zh-CN" altLang="en-US" sz="900" spc="120">
                          <a:latin typeface="思源宋体 CN" panose="02020400000000000000" pitchFamily="18" charset="-122"/>
                          <a:ea typeface="思源宋体 CN" panose="02020400000000000000" pitchFamily="18" charset="-122"/>
                          <a:cs typeface="+mn-ea"/>
                        </a:rPr>
                        <a:t>，掌握主流图像处理方法，熟悉并能调优</a:t>
                      </a:r>
                      <a:r>
                        <a:rPr lang="en-US" altLang="zh-CN" sz="900" spc="120">
                          <a:latin typeface="思源宋体 CN" panose="02020400000000000000" pitchFamily="18" charset="-122"/>
                          <a:ea typeface="思源宋体 CN" panose="02020400000000000000" pitchFamily="18" charset="-122"/>
                          <a:cs typeface="+mn-ea"/>
                        </a:rPr>
                        <a:t>Yolo</a:t>
                      </a:r>
                      <a:r>
                        <a:rPr lang="zh-CN" altLang="en-US" sz="900" spc="120">
                          <a:latin typeface="思源宋体 CN" panose="02020400000000000000" pitchFamily="18" charset="-122"/>
                          <a:ea typeface="思源宋体 CN" panose="02020400000000000000" pitchFamily="18" charset="-122"/>
                          <a:cs typeface="+mn-ea"/>
                        </a:rPr>
                        <a:t>模等图像识别模型，具备计算机视觉相关算法的应用能力</a:t>
                      </a:r>
                    </a:p>
                  </a:txBody>
                  <a:tcPr marL="177800" marR="177800" marT="57150" marB="57150" anchor="ctr"/>
                </a:tc>
                <a:extLst>
                  <a:ext uri="{0D108BD9-81ED-4DB2-BD59-A6C34878D82A}">
                    <a16:rowId xmlns:a16="http://schemas.microsoft.com/office/drawing/2014/main" val="10004"/>
                  </a:ext>
                </a:extLst>
              </a:tr>
              <a:tr h="451485">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王卫东</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市场部</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思源宋体 CN" panose="02020400000000000000" pitchFamily="18" charset="-122"/>
                          <a:ea typeface="思源宋体 CN" panose="02020400000000000000" pitchFamily="18" charset="-122"/>
                          <a:cs typeface="+mn-ea"/>
                        </a:rPr>
                        <a:t>在读本科生，善于分析市场趋势和竞争对手，制定针对性的营销策略，从而实现销售目标的高效达成。注重团队协作，善于沟通和协调各部门间的关系，以保证营销活动的顺利执行</a:t>
                      </a:r>
                    </a:p>
                  </a:txBody>
                  <a:tcPr marL="177800" marR="177800" marT="57150" marB="57150" anchor="ctr"/>
                </a:tc>
                <a:extLst>
                  <a:ext uri="{0D108BD9-81ED-4DB2-BD59-A6C34878D82A}">
                    <a16:rowId xmlns:a16="http://schemas.microsoft.com/office/drawing/2014/main" val="10005"/>
                  </a:ext>
                </a:extLst>
              </a:tr>
              <a:tr h="451485">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常振涛</a:t>
                      </a:r>
                    </a:p>
                  </a:txBody>
                  <a:tcPr marL="177800" marR="177800" marT="57150" marB="57150"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200" spc="120">
                          <a:latin typeface="思源宋体 CN" panose="02020400000000000000" pitchFamily="18" charset="-122"/>
                          <a:ea typeface="思源宋体 CN" panose="02020400000000000000" pitchFamily="18" charset="-122"/>
                        </a:rPr>
                        <a:t>市场部</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思源宋体 CN" panose="02020400000000000000" pitchFamily="18" charset="-122"/>
                          <a:ea typeface="思源宋体 CN" panose="02020400000000000000" pitchFamily="18" charset="-122"/>
                          <a:cs typeface="+mn-ea"/>
                          <a:sym typeface="+mn-ea"/>
                        </a:rPr>
                        <a:t>在读本科生，熟悉产品的相关技术，能够对客户阐述清楚相关产品的创新性与独特性。在校期间多次参与创新创业类赛事，能够结合所学专业知识，进行产品的市场分析和调研</a:t>
                      </a:r>
                      <a:endParaRPr lang="zh-CN" altLang="en-US" sz="900" spc="120">
                        <a:latin typeface="思源宋体 CN" panose="02020400000000000000" pitchFamily="18" charset="-122"/>
                        <a:ea typeface="思源宋体 CN" panose="02020400000000000000" pitchFamily="18" charset="-122"/>
                        <a:cs typeface="+mn-ea"/>
                      </a:endParaRPr>
                    </a:p>
                  </a:txBody>
                  <a:tcPr marL="177800" marR="177800" marT="57150" marB="57150" anchor="ctr"/>
                </a:tc>
                <a:extLst>
                  <a:ext uri="{0D108BD9-81ED-4DB2-BD59-A6C34878D82A}">
                    <a16:rowId xmlns:a16="http://schemas.microsoft.com/office/drawing/2014/main" val="10006"/>
                  </a:ext>
                </a:extLst>
              </a:tr>
              <a:tr h="451485">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徐俊秀</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财务部</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思源宋体 CN" panose="02020400000000000000" pitchFamily="18" charset="-122"/>
                          <a:ea typeface="思源宋体 CN" panose="02020400000000000000" pitchFamily="18" charset="-122"/>
                          <a:cs typeface="+mn-ea"/>
                        </a:rPr>
                        <a:t>在读本科生，具备一定的财务和金融基础知识，主要负责公司财务核算、会计监督和财务管理的相关工作，协调统筹、引导监督财务部门日常的管理工作，监督财务计划执行进展，协助完成公司财务计划</a:t>
                      </a:r>
                    </a:p>
                  </a:txBody>
                  <a:tcPr marL="177800" marR="177800" marT="57150" marB="57150" anchor="ctr"/>
                </a:tc>
                <a:extLst>
                  <a:ext uri="{0D108BD9-81ED-4DB2-BD59-A6C34878D82A}">
                    <a16:rowId xmlns:a16="http://schemas.microsoft.com/office/drawing/2014/main" val="354226470"/>
                  </a:ext>
                </a:extLst>
              </a:tr>
              <a:tr h="226376">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李晨儿</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人力资源部</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思源宋体 CN" panose="02020400000000000000" pitchFamily="18" charset="-122"/>
                          <a:ea typeface="思源宋体 CN" panose="02020400000000000000" pitchFamily="18" charset="-122"/>
                          <a:cs typeface="+mn-ea"/>
                          <a:sym typeface="+mn-ea"/>
                        </a:rPr>
                        <a:t>在读本科生，拥有出色的沟通与协调技巧，能够发现并激发他人的潜能，并能有效地为公司吸引所需的人才</a:t>
                      </a:r>
                      <a:endParaRPr lang="zh-CN" altLang="en-US" sz="900" spc="120">
                        <a:latin typeface="思源宋体 CN" panose="02020400000000000000" pitchFamily="18" charset="-122"/>
                        <a:ea typeface="思源宋体 CN" panose="02020400000000000000" pitchFamily="18" charset="-122"/>
                        <a:cs typeface="+mn-ea"/>
                      </a:endParaRPr>
                    </a:p>
                  </a:txBody>
                  <a:tcPr marL="177800" marR="177800" marT="57150" marB="57150" anchor="ctr"/>
                </a:tc>
                <a:extLst>
                  <a:ext uri="{0D108BD9-81ED-4DB2-BD59-A6C34878D82A}">
                    <a16:rowId xmlns:a16="http://schemas.microsoft.com/office/drawing/2014/main" val="10007"/>
                  </a:ext>
                </a:extLst>
              </a:tr>
              <a:tr h="451485">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许思诺</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思源宋体 CN" panose="02020400000000000000" pitchFamily="18" charset="-122"/>
                          <a:ea typeface="思源宋体 CN" panose="02020400000000000000" pitchFamily="18" charset="-122"/>
                        </a:rPr>
                        <a:t>法务部</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思源宋体 CN" panose="02020400000000000000" pitchFamily="18" charset="-122"/>
                          <a:ea typeface="思源宋体 CN" panose="02020400000000000000" pitchFamily="18" charset="-122"/>
                          <a:cs typeface="+mn-ea"/>
                        </a:rPr>
                        <a:t>在读本科生，掌握相关法律法规，具有扎实的法律专业知识功底，具备法律信息收集能力与处理能力，能够胜任法律实务相关工作</a:t>
                      </a:r>
                    </a:p>
                  </a:txBody>
                  <a:tcPr marL="177800" marR="177800" marT="57150" marB="57150" anchor="ctr"/>
                </a:tc>
                <a:extLst>
                  <a:ext uri="{0D108BD9-81ED-4DB2-BD59-A6C34878D82A}">
                    <a16:rowId xmlns:a16="http://schemas.microsoft.com/office/drawing/2014/main" val="10008"/>
                  </a:ext>
                </a:extLst>
              </a:tr>
            </a:tbl>
          </a:graphicData>
        </a:graphic>
      </p:graphicFrame>
      <p:graphicFrame>
        <p:nvGraphicFramePr>
          <p:cNvPr id="4" name="表格 3">
            <a:extLst>
              <a:ext uri="{FF2B5EF4-FFF2-40B4-BE49-F238E27FC236}">
                <a16:creationId xmlns:a16="http://schemas.microsoft.com/office/drawing/2014/main" id="{442BE9DF-C5C8-D4CE-6135-604D8C45183F}"/>
              </a:ext>
            </a:extLst>
          </p:cNvPr>
          <p:cNvGraphicFramePr/>
          <p:nvPr>
            <p:custDataLst>
              <p:tags r:id="rId3"/>
            </p:custDataLst>
            <p:extLst>
              <p:ext uri="{D42A27DB-BD31-4B8C-83A1-F6EECF244321}">
                <p14:modId xmlns:p14="http://schemas.microsoft.com/office/powerpoint/2010/main" val="1659310702"/>
              </p:ext>
            </p:extLst>
          </p:nvPr>
        </p:nvGraphicFramePr>
        <p:xfrm>
          <a:off x="1260000" y="5400000"/>
          <a:ext cx="9715500" cy="1222566"/>
        </p:xfrm>
        <a:graphic>
          <a:graphicData uri="http://schemas.openxmlformats.org/drawingml/2006/table">
            <a:tbl>
              <a:tblPr firstRow="1" bandRow="1">
                <a:tableStyleId>{5C22544A-7EE6-4342-B048-85BDC9FD1C3A}</a:tableStyleId>
              </a:tblPr>
              <a:tblGrid>
                <a:gridCol w="1061085">
                  <a:extLst>
                    <a:ext uri="{9D8B030D-6E8A-4147-A177-3AD203B41FA5}">
                      <a16:colId xmlns:a16="http://schemas.microsoft.com/office/drawing/2014/main" val="20000"/>
                    </a:ext>
                  </a:extLst>
                </a:gridCol>
                <a:gridCol w="1195070">
                  <a:extLst>
                    <a:ext uri="{9D8B030D-6E8A-4147-A177-3AD203B41FA5}">
                      <a16:colId xmlns:a16="http://schemas.microsoft.com/office/drawing/2014/main" val="20001"/>
                    </a:ext>
                  </a:extLst>
                </a:gridCol>
                <a:gridCol w="7459345">
                  <a:extLst>
                    <a:ext uri="{9D8B030D-6E8A-4147-A177-3AD203B41FA5}">
                      <a16:colId xmlns:a16="http://schemas.microsoft.com/office/drawing/2014/main" val="20002"/>
                    </a:ext>
                  </a:extLst>
                </a:gridCol>
              </a:tblGrid>
              <a:tr h="156095">
                <a:tc>
                  <a:txBody>
                    <a:bodyPr/>
                    <a:lstStyle/>
                    <a:p>
                      <a:pPr algn="ctr">
                        <a:lnSpc>
                          <a:spcPct val="120000"/>
                        </a:lnSpc>
                        <a:spcBef>
                          <a:spcPts val="0"/>
                        </a:spcBef>
                        <a:spcAft>
                          <a:spcPts val="0"/>
                        </a:spcAft>
                        <a:buNone/>
                      </a:pPr>
                      <a:r>
                        <a:rPr lang="zh-CN" altLang="en-US" sz="1200" spc="120" dirty="0">
                          <a:latin typeface="+mn-ea"/>
                        </a:rPr>
                        <a:t>技术顾问</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mn-ea"/>
                        </a:rPr>
                        <a:t>职称</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mn-ea"/>
                        </a:rPr>
                        <a:t>简介</a:t>
                      </a:r>
                    </a:p>
                  </a:txBody>
                  <a:tcPr marL="177800" marR="177800" marT="57150" marB="57150" anchor="ctr"/>
                </a:tc>
                <a:extLst>
                  <a:ext uri="{0D108BD9-81ED-4DB2-BD59-A6C34878D82A}">
                    <a16:rowId xmlns:a16="http://schemas.microsoft.com/office/drawing/2014/main" val="10000"/>
                  </a:ext>
                </a:extLst>
              </a:tr>
              <a:tr h="451485">
                <a:tc>
                  <a:txBody>
                    <a:bodyPr/>
                    <a:lstStyle/>
                    <a:p>
                      <a:pPr algn="ctr">
                        <a:lnSpc>
                          <a:spcPct val="120000"/>
                        </a:lnSpc>
                        <a:spcBef>
                          <a:spcPts val="0"/>
                        </a:spcBef>
                        <a:spcAft>
                          <a:spcPts val="0"/>
                        </a:spcAft>
                        <a:buNone/>
                      </a:pPr>
                      <a:r>
                        <a:rPr lang="zh-CN" altLang="en-US" sz="1200" spc="120">
                          <a:latin typeface="+mn-ea"/>
                        </a:rPr>
                        <a:t>谢昭</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mn-ea"/>
                        </a:rPr>
                        <a:t>副研究员</a:t>
                      </a:r>
                    </a:p>
                  </a:txBody>
                  <a:tcPr marL="177800" marR="177800" marT="57150" marB="57150" anchor="ctr"/>
                </a:tc>
                <a:tc>
                  <a:txBody>
                    <a:bodyPr/>
                    <a:lstStyle/>
                    <a:p>
                      <a:pPr algn="ctr">
                        <a:lnSpc>
                          <a:spcPct val="120000"/>
                        </a:lnSpc>
                        <a:spcBef>
                          <a:spcPts val="0"/>
                        </a:spcBef>
                        <a:spcAft>
                          <a:spcPts val="0"/>
                        </a:spcAft>
                        <a:buNone/>
                      </a:pPr>
                      <a:r>
                        <a:rPr lang="zh-CN" altLang="en-US" sz="900" spc="120" dirty="0">
                          <a:latin typeface="+mn-ea"/>
                          <a:ea typeface="微软雅黑" panose="020B0503020204020204" charset="-122"/>
                          <a:cs typeface="+mn-ea"/>
                        </a:rPr>
                        <a:t>从事图像处理、分析和理解以及智能信息处理的理论研究工作二十年。获2016年安徽省教学成果一等奖，获2012年安徽省自然科学二等奖，具有很强的计算机视觉、深度学习算法研发能力。</a:t>
                      </a:r>
                    </a:p>
                  </a:txBody>
                  <a:tcPr marL="177800" marR="177800" marT="57150" marB="57150" anchor="ctr"/>
                </a:tc>
                <a:extLst>
                  <a:ext uri="{0D108BD9-81ED-4DB2-BD59-A6C34878D82A}">
                    <a16:rowId xmlns:a16="http://schemas.microsoft.com/office/drawing/2014/main" val="10002"/>
                  </a:ext>
                </a:extLst>
              </a:tr>
              <a:tr h="451485">
                <a:tc>
                  <a:txBody>
                    <a:bodyPr/>
                    <a:lstStyle/>
                    <a:p>
                      <a:pPr algn="ctr">
                        <a:lnSpc>
                          <a:spcPct val="120000"/>
                        </a:lnSpc>
                        <a:spcBef>
                          <a:spcPts val="0"/>
                        </a:spcBef>
                        <a:spcAft>
                          <a:spcPts val="0"/>
                        </a:spcAft>
                        <a:buNone/>
                      </a:pPr>
                      <a:r>
                        <a:rPr lang="zh-CN" altLang="en-US" sz="1200" spc="120">
                          <a:latin typeface="+mn-ea"/>
                        </a:rPr>
                        <a:t>吴克伟</a:t>
                      </a:r>
                    </a:p>
                  </a:txBody>
                  <a:tcPr marL="177800" marR="177800" marT="57150" marB="57150" anchor="ctr"/>
                </a:tc>
                <a:tc>
                  <a:txBody>
                    <a:bodyPr/>
                    <a:lstStyle/>
                    <a:p>
                      <a:pPr algn="ctr">
                        <a:lnSpc>
                          <a:spcPct val="120000"/>
                        </a:lnSpc>
                        <a:spcBef>
                          <a:spcPts val="0"/>
                        </a:spcBef>
                        <a:spcAft>
                          <a:spcPts val="0"/>
                        </a:spcAft>
                        <a:buNone/>
                      </a:pPr>
                      <a:r>
                        <a:rPr lang="zh-CN" altLang="en-US" sz="1200" spc="120">
                          <a:latin typeface="+mn-ea"/>
                        </a:rPr>
                        <a:t>副研究员</a:t>
                      </a:r>
                    </a:p>
                  </a:txBody>
                  <a:tcPr marL="177800" marR="177800" marT="57150" marB="57150" anchor="ctr"/>
                </a:tc>
                <a:tc>
                  <a:txBody>
                    <a:bodyPr/>
                    <a:lstStyle/>
                    <a:p>
                      <a:pPr algn="ctr">
                        <a:lnSpc>
                          <a:spcPct val="120000"/>
                        </a:lnSpc>
                        <a:spcBef>
                          <a:spcPts val="0"/>
                        </a:spcBef>
                        <a:spcAft>
                          <a:spcPts val="0"/>
                        </a:spcAft>
                        <a:buNone/>
                      </a:pPr>
                      <a:r>
                        <a:rPr lang="zh-CN" altLang="en-US" sz="900" spc="120">
                          <a:latin typeface="+mn-ea"/>
                          <a:ea typeface="微软雅黑" panose="020B0503020204020204" charset="-122"/>
                          <a:cs typeface="+mn-ea"/>
                        </a:rPr>
                        <a:t>从事与计算机视觉、人工智能、模式识别等领域科研工作十五年，在目标检测与识别方面具有多项研究成果。</a:t>
                      </a:r>
                    </a:p>
                  </a:txBody>
                  <a:tcPr marL="177800" marR="177800" marT="57150" marB="57150" anchor="ctr"/>
                </a:tc>
                <a:extLst>
                  <a:ext uri="{0D108BD9-81ED-4DB2-BD59-A6C34878D82A}">
                    <a16:rowId xmlns:a16="http://schemas.microsoft.com/office/drawing/2014/main" val="1415366185"/>
                  </a:ext>
                </a:extLst>
              </a:tr>
            </a:tbl>
          </a:graphicData>
        </a:graphic>
      </p:graphicFrame>
    </p:spTree>
    <p:custDataLst>
      <p:tags r:id="rId1"/>
    </p:custDataLst>
    <p:extLst>
      <p:ext uri="{BB962C8B-B14F-4D97-AF65-F5344CB8AC3E}">
        <p14:creationId xmlns:p14="http://schemas.microsoft.com/office/powerpoint/2010/main" val="2068892105"/>
      </p:ext>
    </p:ext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现有技术成果</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pic>
        <p:nvPicPr>
          <p:cNvPr id="7" name="图片 6">
            <a:extLst>
              <a:ext uri="{FF2B5EF4-FFF2-40B4-BE49-F238E27FC236}">
                <a16:creationId xmlns:a16="http://schemas.microsoft.com/office/drawing/2014/main" id="{EC730028-0891-CDB7-49D8-B4162607165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569" t="12065" r="3501"/>
          <a:stretch/>
        </p:blipFill>
        <p:spPr>
          <a:xfrm>
            <a:off x="6120000" y="2880000"/>
            <a:ext cx="5079821" cy="2880000"/>
          </a:xfrm>
          <a:prstGeom prst="rect">
            <a:avLst/>
          </a:prstGeom>
          <a:ln>
            <a:noFill/>
          </a:ln>
          <a:effectLst>
            <a:outerShdw blurRad="292100" dist="139700" dir="2700000" algn="tl" rotWithShape="0">
              <a:srgbClr val="333333">
                <a:alpha val="65000"/>
              </a:srgbClr>
            </a:outerShdw>
          </a:effectLst>
        </p:spPr>
      </p:pic>
      <p:grpSp>
        <p:nvGrpSpPr>
          <p:cNvPr id="9" name="组合 8">
            <a:extLst>
              <a:ext uri="{FF2B5EF4-FFF2-40B4-BE49-F238E27FC236}">
                <a16:creationId xmlns:a16="http://schemas.microsoft.com/office/drawing/2014/main" id="{CF9284CE-B7AF-3F48-3CE9-85D1CE54F9C6}"/>
              </a:ext>
            </a:extLst>
          </p:cNvPr>
          <p:cNvGrpSpPr/>
          <p:nvPr/>
        </p:nvGrpSpPr>
        <p:grpSpPr>
          <a:xfrm>
            <a:off x="720000" y="2880000"/>
            <a:ext cx="4921825" cy="2880000"/>
            <a:chOff x="360000" y="2520000"/>
            <a:chExt cx="4921825" cy="2880000"/>
          </a:xfrm>
        </p:grpSpPr>
        <p:pic>
          <p:nvPicPr>
            <p:cNvPr id="3" name="图片 2" descr="2017102369635-专利证书">
              <a:extLst>
                <a:ext uri="{FF2B5EF4-FFF2-40B4-BE49-F238E27FC236}">
                  <a16:creationId xmlns:a16="http://schemas.microsoft.com/office/drawing/2014/main" id="{4CBB431C-F743-F5EC-75EF-DB762D54BA22}"/>
                </a:ext>
              </a:extLst>
            </p:cNvPr>
            <p:cNvPicPr>
              <a:picLocks noChangeAspect="1"/>
            </p:cNvPicPr>
            <p:nvPr/>
          </p:nvPicPr>
          <p:blipFill>
            <a:blip r:embed="rId6"/>
            <a:stretch>
              <a:fillRect/>
            </a:stretch>
          </p:blipFill>
          <p:spPr>
            <a:xfrm>
              <a:off x="360000" y="2520000"/>
              <a:ext cx="2039229" cy="2880000"/>
            </a:xfrm>
            <a:prstGeom prst="rect">
              <a:avLst/>
            </a:prstGeom>
            <a:ln>
              <a:noFill/>
            </a:ln>
            <a:effectLst>
              <a:outerShdw blurRad="292100" dist="139700" dir="2700000" algn="tl" rotWithShape="0">
                <a:srgbClr val="333333">
                  <a:alpha val="65000"/>
                </a:srgbClr>
              </a:outerShdw>
            </a:effectLst>
          </p:spPr>
        </p:pic>
        <p:pic>
          <p:nvPicPr>
            <p:cNvPr id="4" name="图片 3" descr="U`%6IYH0$RJ676)9Z~FNS~G">
              <a:extLst>
                <a:ext uri="{FF2B5EF4-FFF2-40B4-BE49-F238E27FC236}">
                  <a16:creationId xmlns:a16="http://schemas.microsoft.com/office/drawing/2014/main" id="{95E7A539-B1C8-7B23-8642-6ABCE4BB6DBF}"/>
                </a:ext>
              </a:extLst>
            </p:cNvPr>
            <p:cNvPicPr>
              <a:picLocks noChangeAspect="1"/>
            </p:cNvPicPr>
            <p:nvPr/>
          </p:nvPicPr>
          <p:blipFill>
            <a:blip r:embed="rId7"/>
            <a:stretch>
              <a:fillRect/>
            </a:stretch>
          </p:blipFill>
          <p:spPr>
            <a:xfrm>
              <a:off x="1800000" y="2520000"/>
              <a:ext cx="2027314" cy="288000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8B7450AC-A6AB-FDF0-969D-E38CD1A9A1D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3240000" y="2520000"/>
              <a:ext cx="2041825" cy="2880000"/>
            </a:xfrm>
            <a:prstGeom prst="rect">
              <a:avLst/>
            </a:prstGeom>
            <a:ln>
              <a:noFill/>
            </a:ln>
            <a:effectLst>
              <a:outerShdw blurRad="292100" dist="139700" dir="2700000" algn="tl" rotWithShape="0">
                <a:srgbClr val="333333">
                  <a:alpha val="65000"/>
                </a:srgbClr>
              </a:outerShdw>
            </a:effectLst>
          </p:spPr>
        </p:pic>
      </p:grpSp>
      <p:sp>
        <p:nvSpPr>
          <p:cNvPr id="10" name="TextBox 1">
            <a:extLst>
              <a:ext uri="{FF2B5EF4-FFF2-40B4-BE49-F238E27FC236}">
                <a16:creationId xmlns:a16="http://schemas.microsoft.com/office/drawing/2014/main" id="{985575DC-21C7-74F9-C0B2-F025BDBD4181}"/>
              </a:ext>
            </a:extLst>
          </p:cNvPr>
          <p:cNvSpPr txBox="1"/>
          <p:nvPr/>
        </p:nvSpPr>
        <p:spPr>
          <a:xfrm>
            <a:off x="1440000" y="1440000"/>
            <a:ext cx="9144000" cy="941412"/>
          </a:xfrm>
          <a:prstGeom prst="rect">
            <a:avLst/>
          </a:prstGeom>
          <a:noFill/>
          <a:ln w="9525">
            <a:noFill/>
          </a:ln>
        </p:spPr>
        <p:txBody>
          <a:bodyPr anchor="t" anchorCtr="0">
            <a:spAutoFit/>
          </a:bodyPr>
          <a:lstStyle/>
          <a:p>
            <a:pPr algn="ctr" eaLnBrk="0" hangingPunct="0">
              <a:lnSpc>
                <a:spcPct val="120000"/>
              </a:lnSpc>
            </a:pPr>
            <a:r>
              <a:rPr lang="zh-CN" altLang="en-US" sz="2400">
                <a:latin typeface="思源宋体 CN" panose="02020400000000000000" pitchFamily="18" charset="-122"/>
                <a:ea typeface="思源宋体 CN" panose="02020400000000000000" pitchFamily="18" charset="-122"/>
              </a:rPr>
              <a:t>团队目前在该领域获取国家发明专利授权</a:t>
            </a:r>
            <a:r>
              <a:rPr lang="en-US" altLang="zh-CN" sz="2400">
                <a:latin typeface="思源宋体 CN" panose="02020400000000000000" pitchFamily="18" charset="-122"/>
                <a:ea typeface="思源宋体 CN" panose="02020400000000000000" pitchFamily="18" charset="-122"/>
              </a:rPr>
              <a:t>3</a:t>
            </a:r>
            <a:r>
              <a:rPr lang="zh-CN" altLang="en-US" sz="2400">
                <a:latin typeface="思源宋体 CN" panose="02020400000000000000" pitchFamily="18" charset="-122"/>
                <a:ea typeface="思源宋体 CN" panose="02020400000000000000" pitchFamily="18" charset="-122"/>
              </a:rPr>
              <a:t>项</a:t>
            </a:r>
            <a:endParaRPr lang="en-US" altLang="zh-CN" sz="2400">
              <a:latin typeface="思源宋体 CN" panose="02020400000000000000" pitchFamily="18" charset="-122"/>
              <a:ea typeface="思源宋体 CN" panose="02020400000000000000" pitchFamily="18" charset="-122"/>
            </a:endParaRPr>
          </a:p>
          <a:p>
            <a:pPr algn="ctr" eaLnBrk="0" hangingPunct="0">
              <a:lnSpc>
                <a:spcPct val="120000"/>
              </a:lnSpc>
            </a:pPr>
            <a:r>
              <a:rPr lang="zh-CN" altLang="en-US" sz="2400">
                <a:latin typeface="思源宋体 CN" panose="02020400000000000000" pitchFamily="18" charset="-122"/>
                <a:ea typeface="思源宋体 CN" panose="02020400000000000000" pitchFamily="18" charset="-122"/>
              </a:rPr>
              <a:t>国家级别大创项目</a:t>
            </a:r>
            <a:r>
              <a:rPr lang="en-US" altLang="zh-CN" sz="2400">
                <a:latin typeface="思源宋体 CN" panose="02020400000000000000" pitchFamily="18" charset="-122"/>
                <a:ea typeface="思源宋体 CN" panose="02020400000000000000" pitchFamily="18" charset="-122"/>
              </a:rPr>
              <a:t>1</a:t>
            </a:r>
            <a:r>
              <a:rPr lang="zh-CN" altLang="en-US" sz="2400">
                <a:latin typeface="思源宋体 CN" panose="02020400000000000000" pitchFamily="18" charset="-122"/>
                <a:ea typeface="思源宋体 CN" panose="02020400000000000000" pitchFamily="18" charset="-122"/>
              </a:rPr>
              <a:t>项</a:t>
            </a:r>
          </a:p>
        </p:txBody>
      </p:sp>
    </p:spTree>
    <p:custDataLst>
      <p:tags r:id="rId1"/>
    </p:custDataLst>
    <p:extLst>
      <p:ext uri="{BB962C8B-B14F-4D97-AF65-F5344CB8AC3E}">
        <p14:creationId xmlns:p14="http://schemas.microsoft.com/office/powerpoint/2010/main" val="2567009218"/>
      </p:ext>
    </p:ext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364740"/>
            <a:ext cx="12192000" cy="6065520"/>
            <a:chOff x="0" y="1883"/>
            <a:chExt cx="19200" cy="9552"/>
          </a:xfrm>
        </p:grpSpPr>
        <p:pic>
          <p:nvPicPr>
            <p:cNvPr id="4" name="图片 3" descr="wave_colorf_spect13"/>
            <p:cNvPicPr>
              <a:picLocks noChangeAspect="1"/>
            </p:cNvPicPr>
            <p:nvPr/>
          </p:nvPicPr>
          <p:blipFill>
            <a:blip r:embed="rId3"/>
            <a:stretch>
              <a:fillRect/>
            </a:stretch>
          </p:blipFill>
          <p:spPr>
            <a:xfrm>
              <a:off x="0" y="1883"/>
              <a:ext cx="19200" cy="9553"/>
            </a:xfrm>
            <a:prstGeom prst="rect">
              <a:avLst/>
            </a:prstGeom>
          </p:spPr>
        </p:pic>
        <p:sp>
          <p:nvSpPr>
            <p:cNvPr id="5" name="矩形 4"/>
            <p:cNvSpPr/>
            <p:nvPr/>
          </p:nvSpPr>
          <p:spPr>
            <a:xfrm>
              <a:off x="11906" y="5546"/>
              <a:ext cx="6023" cy="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p:cNvGrpSpPr/>
          <p:nvPr/>
        </p:nvGrpSpPr>
        <p:grpSpPr>
          <a:xfrm>
            <a:off x="11663680" y="2932430"/>
            <a:ext cx="95250" cy="962025"/>
            <a:chOff x="18243" y="5368"/>
            <a:chExt cx="150" cy="1515"/>
          </a:xfrm>
          <a:solidFill>
            <a:schemeClr val="bg1">
              <a:lumMod val="85000"/>
            </a:schemeClr>
          </a:solidFill>
        </p:grpSpPr>
        <p:sp>
          <p:nvSpPr>
            <p:cNvPr id="31" name="椭圆 30"/>
            <p:cNvSpPr/>
            <p:nvPr/>
          </p:nvSpPr>
          <p:spPr>
            <a:xfrm>
              <a:off x="18243" y="5368"/>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39" name="椭圆 38"/>
            <p:cNvSpPr/>
            <p:nvPr/>
          </p:nvSpPr>
          <p:spPr>
            <a:xfrm>
              <a:off x="18243" y="582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1" name="椭圆 40"/>
            <p:cNvSpPr/>
            <p:nvPr/>
          </p:nvSpPr>
          <p:spPr>
            <a:xfrm>
              <a:off x="18243" y="6278"/>
              <a:ext cx="151" cy="15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2" name="椭圆 41"/>
            <p:cNvSpPr/>
            <p:nvPr/>
          </p:nvSpPr>
          <p:spPr>
            <a:xfrm>
              <a:off x="18243" y="673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sp>
        <p:nvSpPr>
          <p:cNvPr id="45" name="文本框 44"/>
          <p:cNvSpPr txBox="1"/>
          <p:nvPr/>
        </p:nvSpPr>
        <p:spPr>
          <a:xfrm>
            <a:off x="9992995" y="171450"/>
            <a:ext cx="1765935" cy="368300"/>
          </a:xfrm>
          <a:prstGeom prst="rect">
            <a:avLst/>
          </a:prstGeom>
          <a:noFill/>
        </p:spPr>
        <p:txBody>
          <a:bodyPr wrap="square" rtlCol="0">
            <a:spAutoFit/>
          </a:bodyPr>
          <a:lstStyle/>
          <a:p>
            <a:pPr algn="r"/>
            <a:r>
              <a:rPr lang="en-US" altLang="zh-CN" sz="900">
                <a:solidFill>
                  <a:schemeClr val="bg1">
                    <a:lumMod val="50000"/>
                  </a:schemeClr>
                </a:solidFill>
                <a:cs typeface="+mn-ea"/>
                <a:sym typeface="+mn-lt"/>
              </a:rPr>
              <a:t>COMM</a:t>
            </a:r>
          </a:p>
          <a:p>
            <a:pPr algn="r"/>
            <a:r>
              <a:rPr lang="en-US" altLang="zh-CN" sz="900">
                <a:solidFill>
                  <a:schemeClr val="bg1">
                    <a:lumMod val="50000"/>
                  </a:schemeClr>
                </a:solidFill>
                <a:cs typeface="+mn-ea"/>
                <a:sym typeface="+mn-lt"/>
              </a:rPr>
              <a:t>ITTE</a:t>
            </a:r>
          </a:p>
        </p:txBody>
      </p:sp>
      <p:sp>
        <p:nvSpPr>
          <p:cNvPr id="75" name="矩形 74"/>
          <p:cNvSpPr/>
          <p:nvPr/>
        </p:nvSpPr>
        <p:spPr bwMode="auto">
          <a:xfrm>
            <a:off x="2983865" y="2094668"/>
            <a:ext cx="6719570" cy="1107996"/>
          </a:xfrm>
          <a:prstGeom prst="rect">
            <a:avLst/>
          </a:prstGeom>
          <a:noFill/>
          <a:ln>
            <a:noFill/>
          </a:ln>
        </p:spPr>
        <p:txBody>
          <a:bodyPr wrap="square" rtlCol="0">
            <a:spAutoFit/>
          </a:bodyPr>
          <a:lstStyle/>
          <a:p>
            <a:pPr algn="dist" defTabSz="457200"/>
            <a:r>
              <a:rPr lang="zh-CN" altLang="en-US" sz="6600" dirty="0">
                <a:ln w="38100">
                  <a:noFill/>
                </a:ln>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项目背景与意义</a:t>
            </a:r>
          </a:p>
        </p:txBody>
      </p:sp>
      <p:sp>
        <p:nvSpPr>
          <p:cNvPr id="78" name="矩形: 圆角 77"/>
          <p:cNvSpPr/>
          <p:nvPr/>
        </p:nvSpPr>
        <p:spPr>
          <a:xfrm>
            <a:off x="5453380" y="4178935"/>
            <a:ext cx="1355725" cy="382270"/>
          </a:xfrm>
          <a:prstGeom prst="roundRect">
            <a:avLst>
              <a:gd name="adj" fmla="val 50000"/>
            </a:avLst>
          </a:prstGeom>
          <a:solidFill>
            <a:srgbClr val="3FA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宋体 CN" panose="02020400000000000000" pitchFamily="18" charset="-122"/>
                <a:ea typeface="思源宋体 CN" panose="02020400000000000000" pitchFamily="18" charset="-122"/>
                <a:cs typeface="+mn-ea"/>
                <a:sym typeface="+mn-lt"/>
              </a:rPr>
              <a:t>第一部分</a:t>
            </a:r>
          </a:p>
        </p:txBody>
      </p:sp>
      <p:pic>
        <p:nvPicPr>
          <p:cNvPr id="3" name="图片 2"/>
          <p:cNvPicPr>
            <a:picLocks noChangeAspect="1"/>
          </p:cNvPicPr>
          <p:nvPr/>
        </p:nvPicPr>
        <p:blipFill>
          <a:blip r:embed="rId4"/>
          <a:stretch>
            <a:fillRect/>
          </a:stretch>
        </p:blipFill>
        <p:spPr>
          <a:xfrm>
            <a:off x="8849427" y="116200"/>
            <a:ext cx="3249227" cy="60951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2391">
        <p:fade/>
      </p:transition>
    </mc:Choice>
    <mc:Fallback xmlns="">
      <p:transition spd="med" advTm="239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364740"/>
            <a:ext cx="12192000" cy="6065520"/>
            <a:chOff x="0" y="1883"/>
            <a:chExt cx="19200" cy="9552"/>
          </a:xfrm>
        </p:grpSpPr>
        <p:pic>
          <p:nvPicPr>
            <p:cNvPr id="4" name="图片 3" descr="wave_colorf_spect13"/>
            <p:cNvPicPr>
              <a:picLocks noChangeAspect="1"/>
            </p:cNvPicPr>
            <p:nvPr/>
          </p:nvPicPr>
          <p:blipFill>
            <a:blip r:embed="rId3"/>
            <a:stretch>
              <a:fillRect/>
            </a:stretch>
          </p:blipFill>
          <p:spPr>
            <a:xfrm>
              <a:off x="0" y="1883"/>
              <a:ext cx="19200" cy="9553"/>
            </a:xfrm>
            <a:prstGeom prst="rect">
              <a:avLst/>
            </a:prstGeom>
          </p:spPr>
        </p:pic>
        <p:sp>
          <p:nvSpPr>
            <p:cNvPr id="5" name="矩形 4"/>
            <p:cNvSpPr/>
            <p:nvPr/>
          </p:nvSpPr>
          <p:spPr>
            <a:xfrm>
              <a:off x="11906" y="5546"/>
              <a:ext cx="6023" cy="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7" name="组合 6"/>
          <p:cNvGrpSpPr/>
          <p:nvPr/>
        </p:nvGrpSpPr>
        <p:grpSpPr>
          <a:xfrm>
            <a:off x="11663680" y="2932430"/>
            <a:ext cx="95250" cy="962025"/>
            <a:chOff x="18243" y="5368"/>
            <a:chExt cx="150" cy="1515"/>
          </a:xfrm>
          <a:solidFill>
            <a:schemeClr val="bg1">
              <a:lumMod val="85000"/>
            </a:schemeClr>
          </a:solidFill>
        </p:grpSpPr>
        <p:sp>
          <p:nvSpPr>
            <p:cNvPr id="31" name="椭圆 30"/>
            <p:cNvSpPr/>
            <p:nvPr/>
          </p:nvSpPr>
          <p:spPr>
            <a:xfrm>
              <a:off x="18243" y="5368"/>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50000"/>
                  </a:prstClr>
                </a:solidFill>
                <a:effectLst/>
                <a:uLnTx/>
                <a:uFillTx/>
                <a:latin typeface="微软雅黑" panose="020B0503020204020204" charset="-122"/>
                <a:ea typeface="微软雅黑" panose="020B0503020204020204" charset="-122"/>
                <a:cs typeface="+mn-ea"/>
                <a:sym typeface="+mn-lt"/>
              </a:endParaRPr>
            </a:p>
          </p:txBody>
        </p:sp>
        <p:sp>
          <p:nvSpPr>
            <p:cNvPr id="39" name="椭圆 38"/>
            <p:cNvSpPr/>
            <p:nvPr/>
          </p:nvSpPr>
          <p:spPr>
            <a:xfrm>
              <a:off x="18243" y="582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50000"/>
                  </a:prstClr>
                </a:solidFill>
                <a:effectLst/>
                <a:uLnTx/>
                <a:uFillTx/>
                <a:latin typeface="微软雅黑" panose="020B0503020204020204" charset="-122"/>
                <a:ea typeface="微软雅黑" panose="020B0503020204020204" charset="-122"/>
                <a:cs typeface="+mn-ea"/>
                <a:sym typeface="+mn-lt"/>
              </a:endParaRPr>
            </a:p>
          </p:txBody>
        </p:sp>
        <p:sp>
          <p:nvSpPr>
            <p:cNvPr id="41" name="椭圆 40"/>
            <p:cNvSpPr/>
            <p:nvPr/>
          </p:nvSpPr>
          <p:spPr>
            <a:xfrm>
              <a:off x="18243" y="6278"/>
              <a:ext cx="151" cy="15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50000"/>
                  </a:prstClr>
                </a:solidFill>
                <a:effectLst/>
                <a:uLnTx/>
                <a:uFillTx/>
                <a:latin typeface="微软雅黑" panose="020B0503020204020204" charset="-122"/>
                <a:ea typeface="微软雅黑" panose="020B0503020204020204" charset="-122"/>
                <a:cs typeface="+mn-ea"/>
                <a:sym typeface="+mn-lt"/>
              </a:endParaRPr>
            </a:p>
          </p:txBody>
        </p:sp>
        <p:sp>
          <p:nvSpPr>
            <p:cNvPr id="42" name="椭圆 41"/>
            <p:cNvSpPr/>
            <p:nvPr/>
          </p:nvSpPr>
          <p:spPr>
            <a:xfrm>
              <a:off x="18243" y="673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50000"/>
                  </a:prstClr>
                </a:solidFill>
                <a:effectLst/>
                <a:uLnTx/>
                <a:uFillTx/>
                <a:latin typeface="微软雅黑" panose="020B0503020204020204" charset="-122"/>
                <a:ea typeface="微软雅黑" panose="020B0503020204020204" charset="-122"/>
                <a:cs typeface="+mn-ea"/>
                <a:sym typeface="+mn-lt"/>
              </a:endParaRPr>
            </a:p>
          </p:txBody>
        </p:sp>
      </p:grpSp>
      <p:sp>
        <p:nvSpPr>
          <p:cNvPr id="45" name="文本框 44"/>
          <p:cNvSpPr txBox="1"/>
          <p:nvPr/>
        </p:nvSpPr>
        <p:spPr>
          <a:xfrm>
            <a:off x="9992995" y="171450"/>
            <a:ext cx="1765935" cy="36830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prstClr val="white">
                    <a:lumMod val="50000"/>
                  </a:prstClr>
                </a:solidFill>
                <a:effectLst/>
                <a:uLnTx/>
                <a:uFillTx/>
                <a:latin typeface="微软雅黑" panose="020B0503020204020204" charset="-122"/>
                <a:ea typeface="微软雅黑" panose="020B0503020204020204" charset="-122"/>
                <a:cs typeface="+mn-ea"/>
                <a:sym typeface="+mn-lt"/>
              </a:rPr>
              <a:t>COMM</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prstClr val="white">
                    <a:lumMod val="50000"/>
                  </a:prstClr>
                </a:solidFill>
                <a:effectLst/>
                <a:uLnTx/>
                <a:uFillTx/>
                <a:latin typeface="微软雅黑" panose="020B0503020204020204" charset="-122"/>
                <a:ea typeface="微软雅黑" panose="020B0503020204020204" charset="-122"/>
                <a:cs typeface="+mn-ea"/>
                <a:sym typeface="+mn-lt"/>
              </a:rPr>
              <a:t>ITTE</a:t>
            </a:r>
          </a:p>
        </p:txBody>
      </p:sp>
      <p:sp>
        <p:nvSpPr>
          <p:cNvPr id="2" name="矩形 1"/>
          <p:cNvSpPr/>
          <p:nvPr/>
        </p:nvSpPr>
        <p:spPr bwMode="auto">
          <a:xfrm>
            <a:off x="2134710" y="2763242"/>
            <a:ext cx="7993063" cy="1107996"/>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dirty="0">
                <a:ln w="38100">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项目规划</a:t>
            </a:r>
          </a:p>
        </p:txBody>
      </p:sp>
      <p:sp>
        <p:nvSpPr>
          <p:cNvPr id="9" name="矩形: 圆角 77"/>
          <p:cNvSpPr/>
          <p:nvPr/>
        </p:nvSpPr>
        <p:spPr>
          <a:xfrm>
            <a:off x="5453380" y="4178935"/>
            <a:ext cx="1355725" cy="382270"/>
          </a:xfrm>
          <a:prstGeom prst="roundRect">
            <a:avLst>
              <a:gd name="adj" fmla="val 50000"/>
            </a:avLst>
          </a:prstGeom>
          <a:solidFill>
            <a:srgbClr val="3FA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第五单元</a:t>
            </a:r>
          </a:p>
        </p:txBody>
      </p:sp>
      <p:pic>
        <p:nvPicPr>
          <p:cNvPr id="10" name="图片 9"/>
          <p:cNvPicPr>
            <a:picLocks noChangeAspect="1"/>
          </p:cNvPicPr>
          <p:nvPr/>
        </p:nvPicPr>
        <p:blipFill>
          <a:blip r:embed="rId4"/>
          <a:stretch>
            <a:fillRect/>
          </a:stretch>
        </p:blipFill>
        <p:spPr>
          <a:xfrm>
            <a:off x="8450529" y="116200"/>
            <a:ext cx="3648126" cy="6843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2737">
        <p:fade/>
      </p:transition>
    </mc:Choice>
    <mc:Fallback xmlns="">
      <p:transition spd="med" advTm="2737">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市场需求</a:t>
            </a:r>
            <a:r>
              <a:rPr lang="zh-CN" altLang="en-US" sz="4000" b="0" noProof="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现状</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pic>
        <p:nvPicPr>
          <p:cNvPr id="3" name="picture" descr="descript">
            <a:extLst>
              <a:ext uri="{FF2B5EF4-FFF2-40B4-BE49-F238E27FC236}">
                <a16:creationId xmlns:a16="http://schemas.microsoft.com/office/drawing/2014/main" id="{BAD3E16E-FF48-CE05-BDCD-4ACD256A1C29}"/>
              </a:ext>
            </a:extLst>
          </p:cNvPr>
          <p:cNvPicPr>
            <a:picLocks noChangeAspect="1"/>
          </p:cNvPicPr>
          <p:nvPr/>
        </p:nvPicPr>
        <p:blipFill>
          <a:blip r:embed="rId5"/>
          <a:srcRect/>
          <a:stretch>
            <a:fillRect/>
          </a:stretch>
        </p:blipFill>
        <p:spPr>
          <a:xfrm>
            <a:off x="2160000" y="1260000"/>
            <a:ext cx="3122220" cy="2160000"/>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9CFD8829-4548-698C-8812-F6F2F8E8EAE1}"/>
              </a:ext>
            </a:extLst>
          </p:cNvPr>
          <p:cNvPicPr>
            <a:picLocks noChangeAspect="1"/>
          </p:cNvPicPr>
          <p:nvPr/>
        </p:nvPicPr>
        <p:blipFill>
          <a:blip r:embed="rId6"/>
          <a:stretch>
            <a:fillRect/>
          </a:stretch>
        </p:blipFill>
        <p:spPr>
          <a:xfrm>
            <a:off x="7200000" y="1260000"/>
            <a:ext cx="3240000" cy="2160000"/>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EDDE2F0C-97F6-E100-4445-F78E288BE6F5}"/>
              </a:ext>
            </a:extLst>
          </p:cNvPr>
          <p:cNvSpPr txBox="1"/>
          <p:nvPr/>
        </p:nvSpPr>
        <p:spPr>
          <a:xfrm>
            <a:off x="2340000" y="3420000"/>
            <a:ext cx="2880000" cy="540000"/>
          </a:xfrm>
          <a:prstGeom prst="rect">
            <a:avLst/>
          </a:prstGeom>
          <a:noFill/>
        </p:spPr>
        <p:txBody>
          <a:bodyPr wrap="square" rtlCol="0" anchor="ctr" anchorCtr="1">
            <a:spAutoFit/>
          </a:bodyPr>
          <a:lstStyle/>
          <a:p>
            <a:pPr algn="ctr"/>
            <a:r>
              <a:rPr lang="zh-CN" altLang="en-US" dirty="0">
                <a:latin typeface="思源宋体 CN" panose="02020400000000000000" pitchFamily="18" charset="-122"/>
                <a:ea typeface="思源宋体 CN" panose="02020400000000000000" pitchFamily="18" charset="-122"/>
              </a:rPr>
              <a:t>全球各类安检设备占比</a:t>
            </a:r>
          </a:p>
        </p:txBody>
      </p:sp>
      <p:sp>
        <p:nvSpPr>
          <p:cNvPr id="7" name="文本框 6">
            <a:extLst>
              <a:ext uri="{FF2B5EF4-FFF2-40B4-BE49-F238E27FC236}">
                <a16:creationId xmlns:a16="http://schemas.microsoft.com/office/drawing/2014/main" id="{C5023A8F-2621-CD95-28DE-5F1B72C4988F}"/>
              </a:ext>
            </a:extLst>
          </p:cNvPr>
          <p:cNvSpPr txBox="1"/>
          <p:nvPr/>
        </p:nvSpPr>
        <p:spPr>
          <a:xfrm>
            <a:off x="6660000" y="3420000"/>
            <a:ext cx="4320000" cy="540000"/>
          </a:xfrm>
          <a:prstGeom prst="rect">
            <a:avLst/>
          </a:prstGeom>
          <a:noFill/>
        </p:spPr>
        <p:txBody>
          <a:bodyPr wrap="square" rtlCol="0" anchor="ctr" anchorCtr="1">
            <a:spAutoFit/>
          </a:bodyPr>
          <a:lstStyle/>
          <a:p>
            <a:pPr algn="ctr"/>
            <a:r>
              <a:rPr lang="en-US" altLang="zh-CN">
                <a:latin typeface="思源宋体 CN" panose="02020400000000000000" pitchFamily="18" charset="-122"/>
                <a:ea typeface="思源宋体 CN" panose="02020400000000000000" pitchFamily="18" charset="-122"/>
              </a:rPr>
              <a:t>2017-2023</a:t>
            </a:r>
            <a:r>
              <a:rPr lang="zh-CN" altLang="en-US">
                <a:latin typeface="思源宋体 CN" panose="02020400000000000000" pitchFamily="18" charset="-122"/>
                <a:ea typeface="思源宋体 CN" panose="02020400000000000000" pitchFamily="18" charset="-122"/>
              </a:rPr>
              <a:t>年中国安检</a:t>
            </a:r>
            <a:r>
              <a:rPr lang="en-US" altLang="zh-CN">
                <a:latin typeface="思源宋体 CN" panose="02020400000000000000" pitchFamily="18" charset="-122"/>
                <a:ea typeface="思源宋体 CN" panose="02020400000000000000" pitchFamily="18" charset="-122"/>
              </a:rPr>
              <a:t>X</a:t>
            </a:r>
            <a:r>
              <a:rPr lang="zh-CN" altLang="en-US">
                <a:latin typeface="思源宋体 CN" panose="02020400000000000000" pitchFamily="18" charset="-122"/>
                <a:ea typeface="思源宋体 CN" panose="02020400000000000000" pitchFamily="18" charset="-122"/>
              </a:rPr>
              <a:t>关市场规模</a:t>
            </a:r>
          </a:p>
        </p:txBody>
      </p:sp>
      <p:pic>
        <p:nvPicPr>
          <p:cNvPr id="8" name="图片 7">
            <a:extLst>
              <a:ext uri="{FF2B5EF4-FFF2-40B4-BE49-F238E27FC236}">
                <a16:creationId xmlns:a16="http://schemas.microsoft.com/office/drawing/2014/main" id="{A7E018CC-A9F7-B8A7-07EA-873831808749}"/>
              </a:ext>
            </a:extLst>
          </p:cNvPr>
          <p:cNvPicPr>
            <a:picLocks noChangeAspect="1"/>
          </p:cNvPicPr>
          <p:nvPr/>
        </p:nvPicPr>
        <p:blipFill>
          <a:blip r:embed="rId7"/>
          <a:stretch>
            <a:fillRect/>
          </a:stretch>
        </p:blipFill>
        <p:spPr>
          <a:xfrm>
            <a:off x="2160000" y="3960000"/>
            <a:ext cx="3240196" cy="2160000"/>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AFD03FDE-3509-8A7A-B331-508553E91AA7}"/>
              </a:ext>
            </a:extLst>
          </p:cNvPr>
          <p:cNvPicPr>
            <a:picLocks noChangeAspect="1"/>
          </p:cNvPicPr>
          <p:nvPr/>
        </p:nvPicPr>
        <p:blipFill>
          <a:blip r:embed="rId8"/>
          <a:stretch>
            <a:fillRect/>
          </a:stretch>
        </p:blipFill>
        <p:spPr>
          <a:xfrm>
            <a:off x="7380000" y="3960000"/>
            <a:ext cx="2803839" cy="2160000"/>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68107EE1-3486-4983-D554-18081D1257A8}"/>
              </a:ext>
            </a:extLst>
          </p:cNvPr>
          <p:cNvSpPr txBox="1"/>
          <p:nvPr/>
        </p:nvSpPr>
        <p:spPr>
          <a:xfrm>
            <a:off x="1440000" y="6120000"/>
            <a:ext cx="4680000" cy="540000"/>
          </a:xfrm>
          <a:prstGeom prst="rect">
            <a:avLst/>
          </a:prstGeom>
          <a:noFill/>
        </p:spPr>
        <p:txBody>
          <a:bodyPr wrap="square" rtlCol="0" anchor="ctr" anchorCtr="1">
            <a:spAutoFit/>
          </a:bodyPr>
          <a:lstStyle/>
          <a:p>
            <a:pPr algn="ctr"/>
            <a:r>
              <a:rPr lang="en-US" altLang="zh-CN">
                <a:latin typeface="思源宋体 CN" panose="02020400000000000000" pitchFamily="18" charset="-122"/>
                <a:ea typeface="思源宋体 CN" panose="02020400000000000000" pitchFamily="18" charset="-122"/>
              </a:rPr>
              <a:t>2017-2023</a:t>
            </a:r>
            <a:r>
              <a:rPr lang="zh-CN" altLang="en-US">
                <a:latin typeface="思源宋体 CN" panose="02020400000000000000" pitchFamily="18" charset="-122"/>
                <a:ea typeface="思源宋体 CN" panose="02020400000000000000" pitchFamily="18" charset="-122"/>
              </a:rPr>
              <a:t>年中国安检</a:t>
            </a:r>
            <a:r>
              <a:rPr lang="en-US" altLang="zh-CN">
                <a:latin typeface="思源宋体 CN" panose="02020400000000000000" pitchFamily="18" charset="-122"/>
                <a:ea typeface="思源宋体 CN" panose="02020400000000000000" pitchFamily="18" charset="-122"/>
              </a:rPr>
              <a:t>X</a:t>
            </a:r>
            <a:r>
              <a:rPr lang="zh-CN" altLang="en-US">
                <a:latin typeface="思源宋体 CN" panose="02020400000000000000" pitchFamily="18" charset="-122"/>
                <a:ea typeface="思源宋体 CN" panose="02020400000000000000" pitchFamily="18" charset="-122"/>
              </a:rPr>
              <a:t>光机供需平衡统计</a:t>
            </a:r>
          </a:p>
        </p:txBody>
      </p:sp>
      <p:sp>
        <p:nvSpPr>
          <p:cNvPr id="19" name="文本框 18">
            <a:extLst>
              <a:ext uri="{FF2B5EF4-FFF2-40B4-BE49-F238E27FC236}">
                <a16:creationId xmlns:a16="http://schemas.microsoft.com/office/drawing/2014/main" id="{A6BFB46C-EFD8-4B4F-DAB9-8D4F1ECE24F9}"/>
              </a:ext>
            </a:extLst>
          </p:cNvPr>
          <p:cNvSpPr txBox="1"/>
          <p:nvPr/>
        </p:nvSpPr>
        <p:spPr>
          <a:xfrm>
            <a:off x="7380000" y="6120000"/>
            <a:ext cx="2880000" cy="540000"/>
          </a:xfrm>
          <a:prstGeom prst="rect">
            <a:avLst/>
          </a:prstGeom>
          <a:noFill/>
        </p:spPr>
        <p:txBody>
          <a:bodyPr wrap="square" rtlCol="0" anchor="ctr" anchorCtr="1">
            <a:spAutoFit/>
          </a:bodyPr>
          <a:lstStyle/>
          <a:p>
            <a:pPr algn="ctr"/>
            <a:r>
              <a:rPr lang="zh-CN" altLang="en-US">
                <a:latin typeface="思源宋体 CN" panose="02020400000000000000" pitchFamily="18" charset="-122"/>
                <a:ea typeface="思源宋体 CN" panose="02020400000000000000" pitchFamily="18" charset="-122"/>
              </a:rPr>
              <a:t>全球安检设备市场规模</a:t>
            </a:r>
          </a:p>
        </p:txBody>
      </p:sp>
    </p:spTree>
    <p:custDataLst>
      <p:tags r:id="rId1"/>
    </p:custDataLst>
    <p:extLst>
      <p:ext uri="{BB962C8B-B14F-4D97-AF65-F5344CB8AC3E}">
        <p14:creationId xmlns:p14="http://schemas.microsoft.com/office/powerpoint/2010/main" val="53906294"/>
      </p:ext>
    </p:ext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市场供给</a:t>
            </a:r>
            <a:r>
              <a:rPr lang="zh-CN" altLang="en-US" sz="4000" b="0" noProof="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现状</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pic>
        <p:nvPicPr>
          <p:cNvPr id="2" name="图片 1">
            <a:extLst>
              <a:ext uri="{FF2B5EF4-FFF2-40B4-BE49-F238E27FC236}">
                <a16:creationId xmlns:a16="http://schemas.microsoft.com/office/drawing/2014/main" id="{7D5A1702-3C13-FE01-C8C5-D80D76284D68}"/>
              </a:ext>
            </a:extLst>
          </p:cNvPr>
          <p:cNvPicPr>
            <a:picLocks noChangeAspect="1"/>
          </p:cNvPicPr>
          <p:nvPr/>
        </p:nvPicPr>
        <p:blipFill>
          <a:blip r:embed="rId5"/>
          <a:stretch>
            <a:fillRect/>
          </a:stretch>
        </p:blipFill>
        <p:spPr>
          <a:xfrm>
            <a:off x="7632192" y="947190"/>
            <a:ext cx="4042941" cy="2726268"/>
          </a:xfrm>
          <a:prstGeom prst="rect">
            <a:avLst/>
          </a:prstGeom>
        </p:spPr>
      </p:pic>
      <p:sp>
        <p:nvSpPr>
          <p:cNvPr id="10" name="文本框 9">
            <a:extLst>
              <a:ext uri="{FF2B5EF4-FFF2-40B4-BE49-F238E27FC236}">
                <a16:creationId xmlns:a16="http://schemas.microsoft.com/office/drawing/2014/main" id="{31B2A055-92EC-291A-4045-C207C9553FE3}"/>
              </a:ext>
            </a:extLst>
          </p:cNvPr>
          <p:cNvSpPr txBox="1"/>
          <p:nvPr/>
        </p:nvSpPr>
        <p:spPr>
          <a:xfrm>
            <a:off x="7668004" y="3673458"/>
            <a:ext cx="4559808" cy="646331"/>
          </a:xfrm>
          <a:prstGeom prst="rect">
            <a:avLst/>
          </a:prstGeom>
          <a:noFill/>
        </p:spPr>
        <p:txBody>
          <a:bodyPr wrap="square" rtlCol="0">
            <a:spAutoFit/>
          </a:bodyPr>
          <a:lstStyle/>
          <a:p>
            <a:r>
              <a:rPr lang="en-US" altLang="zh-CN" sz="1800" b="1" kern="100" dirty="0">
                <a:effectLst/>
                <a:latin typeface="思源宋体 CN" panose="02010600030101010101" charset="-122"/>
                <a:ea typeface="思源宋体 CN" panose="02010600030101010101" charset="-122"/>
                <a:cs typeface="Times New Roman" panose="02020603050405020304" pitchFamily="18" charset="0"/>
              </a:rPr>
              <a:t>2017-2023</a:t>
            </a:r>
            <a:r>
              <a:rPr lang="zh-CN" altLang="zh-CN" sz="1800" b="1" kern="100" dirty="0">
                <a:effectLst/>
                <a:latin typeface="思源宋体 CN" panose="02010600030101010101" charset="-122"/>
                <a:ea typeface="思源宋体 CN" panose="02010600030101010101" charset="-122"/>
                <a:cs typeface="Times New Roman" panose="02020603050405020304" pitchFamily="18" charset="0"/>
              </a:rPr>
              <a:t>年中国安检</a:t>
            </a:r>
            <a:r>
              <a:rPr lang="en-US" altLang="zh-CN" sz="1800" b="1" kern="100" dirty="0">
                <a:effectLst/>
                <a:latin typeface="思源宋体 CN" panose="02010600030101010101" charset="-122"/>
                <a:ea typeface="思源宋体 CN" panose="02010600030101010101" charset="-122"/>
                <a:cs typeface="Times New Roman" panose="02020603050405020304" pitchFamily="18" charset="0"/>
              </a:rPr>
              <a:t>X</a:t>
            </a:r>
            <a:r>
              <a:rPr lang="zh-CN" altLang="zh-CN" sz="1800" b="1" kern="100" dirty="0">
                <a:effectLst/>
                <a:latin typeface="思源宋体 CN" panose="02010600030101010101" charset="-122"/>
                <a:ea typeface="思源宋体 CN" panose="02010600030101010101" charset="-122"/>
                <a:cs typeface="Times New Roman" panose="02020603050405020304" pitchFamily="18" charset="0"/>
              </a:rPr>
              <a:t>光机供需平衡统计</a:t>
            </a:r>
          </a:p>
          <a:p>
            <a:endParaRPr lang="zh-CN" altLang="en-US" dirty="0"/>
          </a:p>
        </p:txBody>
      </p:sp>
      <p:graphicFrame>
        <p:nvGraphicFramePr>
          <p:cNvPr id="22" name="表格 21">
            <a:extLst>
              <a:ext uri="{FF2B5EF4-FFF2-40B4-BE49-F238E27FC236}">
                <a16:creationId xmlns:a16="http://schemas.microsoft.com/office/drawing/2014/main" id="{1778561A-F903-9A2C-D627-96302DDA1D47}"/>
              </a:ext>
            </a:extLst>
          </p:cNvPr>
          <p:cNvGraphicFramePr>
            <a:graphicFrameLocks noGrp="1"/>
          </p:cNvGraphicFramePr>
          <p:nvPr>
            <p:extLst>
              <p:ext uri="{D42A27DB-BD31-4B8C-83A1-F6EECF244321}">
                <p14:modId xmlns:p14="http://schemas.microsoft.com/office/powerpoint/2010/main" val="4159445321"/>
              </p:ext>
            </p:extLst>
          </p:nvPr>
        </p:nvGraphicFramePr>
        <p:xfrm>
          <a:off x="275810" y="1090614"/>
          <a:ext cx="7263036" cy="4863255"/>
        </p:xfrm>
        <a:graphic>
          <a:graphicData uri="http://schemas.openxmlformats.org/drawingml/2006/table">
            <a:tbl>
              <a:tblPr firstRow="1" bandRow="1">
                <a:tableStyleId>{5C22544A-7EE6-4342-B048-85BDC9FD1C3A}</a:tableStyleId>
              </a:tblPr>
              <a:tblGrid>
                <a:gridCol w="1281679">
                  <a:extLst>
                    <a:ext uri="{9D8B030D-6E8A-4147-A177-3AD203B41FA5}">
                      <a16:colId xmlns:a16="http://schemas.microsoft.com/office/drawing/2014/main" val="3676061991"/>
                    </a:ext>
                  </a:extLst>
                </a:gridCol>
                <a:gridCol w="1477218">
                  <a:extLst>
                    <a:ext uri="{9D8B030D-6E8A-4147-A177-3AD203B41FA5}">
                      <a16:colId xmlns:a16="http://schemas.microsoft.com/office/drawing/2014/main" val="1725017734"/>
                    </a:ext>
                  </a:extLst>
                </a:gridCol>
                <a:gridCol w="1672757">
                  <a:extLst>
                    <a:ext uri="{9D8B030D-6E8A-4147-A177-3AD203B41FA5}">
                      <a16:colId xmlns:a16="http://schemas.microsoft.com/office/drawing/2014/main" val="2860405003"/>
                    </a:ext>
                  </a:extLst>
                </a:gridCol>
                <a:gridCol w="1607578">
                  <a:extLst>
                    <a:ext uri="{9D8B030D-6E8A-4147-A177-3AD203B41FA5}">
                      <a16:colId xmlns:a16="http://schemas.microsoft.com/office/drawing/2014/main" val="2052684290"/>
                    </a:ext>
                  </a:extLst>
                </a:gridCol>
                <a:gridCol w="1223804">
                  <a:extLst>
                    <a:ext uri="{9D8B030D-6E8A-4147-A177-3AD203B41FA5}">
                      <a16:colId xmlns:a16="http://schemas.microsoft.com/office/drawing/2014/main" val="1692818183"/>
                    </a:ext>
                  </a:extLst>
                </a:gridCol>
              </a:tblGrid>
              <a:tr h="399742">
                <a:tc>
                  <a:txBody>
                    <a:bodyPr/>
                    <a:lstStyle/>
                    <a:p>
                      <a:pPr indent="0" algn="ctr">
                        <a:buNone/>
                      </a:pPr>
                      <a:r>
                        <a:rPr lang="en-US" sz="1200" b="1" dirty="0" err="1">
                          <a:solidFill>
                            <a:schemeClr val="bg1"/>
                          </a:solidFill>
                          <a:latin typeface="Times New Roman" panose="02020603050405020304" charset="0"/>
                          <a:cs typeface="Times New Roman" panose="02020603050405020304" charset="0"/>
                        </a:rPr>
                        <a:t>人脸识别产品</a:t>
                      </a:r>
                      <a:endParaRPr lang="en-US" altLang="en-US" sz="1200" b="1"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1" dirty="0" err="1">
                          <a:solidFill>
                            <a:schemeClr val="bg1"/>
                          </a:solidFill>
                          <a:latin typeface="Times New Roman" panose="02020603050405020304" charset="0"/>
                          <a:cs typeface="Times New Roman" panose="02020603050405020304" charset="0"/>
                        </a:rPr>
                        <a:t>应用场景</a:t>
                      </a:r>
                      <a:endParaRPr lang="en-US" altLang="en-US" sz="1200" b="1"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1" dirty="0" err="1">
                          <a:solidFill>
                            <a:schemeClr val="bg1"/>
                          </a:solidFill>
                          <a:latin typeface="Times New Roman" panose="02020603050405020304" charset="0"/>
                          <a:cs typeface="Times New Roman" panose="02020603050405020304" charset="0"/>
                        </a:rPr>
                        <a:t>硬件说明</a:t>
                      </a:r>
                      <a:endParaRPr lang="en-US" altLang="en-US" sz="1200" b="1"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1">
                          <a:solidFill>
                            <a:schemeClr val="bg1"/>
                          </a:solidFill>
                          <a:latin typeface="Times New Roman" panose="02020603050405020304" charset="0"/>
                          <a:cs typeface="Times New Roman" panose="02020603050405020304" charset="0"/>
                        </a:rPr>
                        <a:t>功能说明</a:t>
                      </a:r>
                      <a:endParaRPr lang="en-US" altLang="en-US" sz="1200" b="1">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1">
                          <a:solidFill>
                            <a:schemeClr val="bg1"/>
                          </a:solidFill>
                          <a:latin typeface="Times New Roman" panose="02020603050405020304" charset="0"/>
                          <a:cs typeface="Times New Roman" panose="02020603050405020304" charset="0"/>
                        </a:rPr>
                        <a:t>技术说明</a:t>
                      </a:r>
                      <a:endParaRPr lang="en-US" altLang="en-US" sz="1200" b="1">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2215442600"/>
                  </a:ext>
                </a:extLst>
              </a:tr>
              <a:tr h="525118">
                <a:tc>
                  <a:txBody>
                    <a:bodyPr/>
                    <a:lstStyle/>
                    <a:p>
                      <a:pPr indent="0" algn="ctr">
                        <a:buNone/>
                      </a:pPr>
                      <a:r>
                        <a:rPr lang="en-US" sz="1200" b="0" dirty="0" err="1">
                          <a:solidFill>
                            <a:srgbClr val="000000"/>
                          </a:solidFill>
                          <a:latin typeface="Times New Roman" panose="02020603050405020304" charset="0"/>
                          <a:cs typeface="Times New Roman" panose="02020603050405020304" charset="0"/>
                        </a:rPr>
                        <a:t>云识图人脸识别</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err="1">
                          <a:solidFill>
                            <a:srgbClr val="000000"/>
                          </a:solidFill>
                          <a:latin typeface="Times New Roman" panose="02020603050405020304" charset="0"/>
                          <a:cs typeface="Times New Roman" panose="02020603050405020304" charset="0"/>
                        </a:rPr>
                        <a:t>智能安防，智能零售</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RGB摄像头</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人脸识别</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a:solidFill>
                            <a:srgbClr val="000000"/>
                          </a:solidFill>
                          <a:latin typeface="Times New Roman" panose="02020603050405020304" charset="0"/>
                          <a:cs typeface="Times New Roman" panose="02020603050405020304" charset="0"/>
                        </a:rPr>
                        <a:t>NA</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2544123193"/>
                  </a:ext>
                </a:extLst>
              </a:tr>
              <a:tr h="787679">
                <a:tc>
                  <a:txBody>
                    <a:bodyPr/>
                    <a:lstStyle/>
                    <a:p>
                      <a:pPr indent="0" algn="ctr">
                        <a:buNone/>
                      </a:pPr>
                      <a:r>
                        <a:rPr lang="en-US" sz="1200" b="0">
                          <a:solidFill>
                            <a:srgbClr val="000000"/>
                          </a:solidFill>
                          <a:latin typeface="Times New Roman" panose="02020603050405020304" charset="0"/>
                          <a:cs typeface="Times New Roman" panose="02020603050405020304" charset="0"/>
                        </a:rPr>
                        <a:t>北京旷视科技FaceID人脸核身</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err="1">
                          <a:solidFill>
                            <a:srgbClr val="000000"/>
                          </a:solidFill>
                          <a:latin typeface="Times New Roman" panose="02020603050405020304" charset="0"/>
                          <a:cs typeface="Times New Roman" panose="02020603050405020304" charset="0"/>
                        </a:rPr>
                        <a:t>在线会员</a:t>
                      </a:r>
                      <a:r>
                        <a:rPr lang="en-US" sz="12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认</a:t>
                      </a:r>
                      <a:r>
                        <a:rPr lang="en-US" sz="1200" b="0" dirty="0" err="1">
                          <a:solidFill>
                            <a:srgbClr val="000000"/>
                          </a:solidFill>
                          <a:latin typeface="Times New Roman" panose="02020603050405020304" charset="0"/>
                          <a:cs typeface="Times New Roman" panose="02020603050405020304" charset="0"/>
                        </a:rPr>
                        <a:t>证、金融业务办理、直播业务核验</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err="1">
                          <a:solidFill>
                            <a:srgbClr val="000000"/>
                          </a:solidFill>
                          <a:latin typeface="Times New Roman" panose="02020603050405020304" charset="0"/>
                          <a:cs typeface="Times New Roman" panose="02020603050405020304" charset="0"/>
                        </a:rPr>
                        <a:t>RGB摄像头</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人脸识别人脸核身</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MegEngine框架</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2166807312"/>
                  </a:ext>
                </a:extLst>
              </a:tr>
              <a:tr h="787679">
                <a:tc>
                  <a:txBody>
                    <a:bodyPr/>
                    <a:lstStyle/>
                    <a:p>
                      <a:pPr indent="0" algn="ctr">
                        <a:buNone/>
                      </a:pPr>
                      <a:r>
                        <a:rPr lang="en-US" sz="1200" b="0">
                          <a:solidFill>
                            <a:srgbClr val="000000"/>
                          </a:solidFill>
                          <a:latin typeface="Times New Roman" panose="02020603050405020304" charset="0"/>
                          <a:cs typeface="Times New Roman" panose="02020603050405020304" charset="0"/>
                        </a:rPr>
                        <a:t>腾讯人脸支付</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err="1">
                          <a:solidFill>
                            <a:srgbClr val="000000"/>
                          </a:solidFill>
                          <a:latin typeface="Times New Roman" panose="02020603050405020304" charset="0"/>
                          <a:cs typeface="Times New Roman" panose="02020603050405020304" charset="0"/>
                        </a:rPr>
                        <a:t>自助终端、移动终端支付、无人零售商店</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3D结构光设备</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a:solidFill>
                            <a:srgbClr val="000000"/>
                          </a:solidFill>
                          <a:latin typeface="Times New Roman" panose="02020603050405020304" charset="0"/>
                          <a:cs typeface="Times New Roman" panose="02020603050405020304" charset="0"/>
                        </a:rPr>
                        <a:t>人脸识别，3D活体识别</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腾讯优图祖母模型</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3363707987"/>
                  </a:ext>
                </a:extLst>
              </a:tr>
              <a:tr h="787679">
                <a:tc>
                  <a:txBody>
                    <a:bodyPr/>
                    <a:lstStyle/>
                    <a:p>
                      <a:pPr indent="0" algn="ctr">
                        <a:buNone/>
                      </a:pPr>
                      <a:r>
                        <a:rPr lang="en-US" sz="1200" b="0">
                          <a:solidFill>
                            <a:srgbClr val="000000"/>
                          </a:solidFill>
                          <a:latin typeface="Times New Roman" panose="02020603050405020304" charset="0"/>
                          <a:cs typeface="Times New Roman" panose="02020603050405020304" charset="0"/>
                        </a:rPr>
                        <a:t>腾讯人脸识别</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err="1">
                          <a:solidFill>
                            <a:srgbClr val="000000"/>
                          </a:solidFill>
                          <a:latin typeface="Times New Roman" panose="02020603050405020304" charset="0"/>
                          <a:cs typeface="Times New Roman" panose="02020603050405020304" charset="0"/>
                        </a:rPr>
                        <a:t>人流监控、安保门禁、相册分类，美颜等</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RGB摄像头，红外摄像头，3D结构光设备</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a:solidFill>
                            <a:srgbClr val="000000"/>
                          </a:solidFill>
                          <a:latin typeface="Times New Roman" panose="02020603050405020304" charset="0"/>
                          <a:cs typeface="Times New Roman" panose="02020603050405020304" charset="0"/>
                        </a:rPr>
                        <a:t>RGB活体检测；近红外活体检测；3D结构光活体检测</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err="1">
                          <a:solidFill>
                            <a:srgbClr val="000000"/>
                          </a:solidFill>
                          <a:latin typeface="Times New Roman" panose="02020603050405020304" charset="0"/>
                          <a:cs typeface="Times New Roman" panose="02020603050405020304" charset="0"/>
                        </a:rPr>
                        <a:t>腾讯优图祖母模型</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2673335254"/>
                  </a:ext>
                </a:extLst>
              </a:tr>
              <a:tr h="787679">
                <a:tc>
                  <a:txBody>
                    <a:bodyPr/>
                    <a:lstStyle/>
                    <a:p>
                      <a:pPr indent="0" algn="ctr">
                        <a:buNone/>
                      </a:pPr>
                      <a:r>
                        <a:rPr lang="en-US" sz="1200" b="0">
                          <a:solidFill>
                            <a:srgbClr val="000000"/>
                          </a:solidFill>
                          <a:latin typeface="Times New Roman" panose="02020603050405020304" charset="0"/>
                          <a:cs typeface="Times New Roman" panose="02020603050405020304" charset="0"/>
                        </a:rPr>
                        <a:t>云从人脸刷脸支付PAD</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人脸支付，门禁安防</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RGB摄像头，红外摄像头，散斑投射器</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RGB活体检测；近红外活体检测；3D结构光活体检测</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err="1">
                          <a:solidFill>
                            <a:srgbClr val="000000"/>
                          </a:solidFill>
                          <a:latin typeface="Times New Roman" panose="02020603050405020304" charset="0"/>
                          <a:cs typeface="Times New Roman" panose="02020603050405020304" charset="0"/>
                        </a:rPr>
                        <a:t>云从自研算法</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1831623339"/>
                  </a:ext>
                </a:extLst>
              </a:tr>
              <a:tr h="787679">
                <a:tc>
                  <a:txBody>
                    <a:bodyPr/>
                    <a:lstStyle/>
                    <a:p>
                      <a:pPr indent="0" algn="ctr">
                        <a:buNone/>
                      </a:pPr>
                      <a:r>
                        <a:rPr lang="en-US" sz="1200" b="0">
                          <a:solidFill>
                            <a:srgbClr val="000000"/>
                          </a:solidFill>
                          <a:latin typeface="Times New Roman" panose="02020603050405020304" charset="0"/>
                          <a:cs typeface="Times New Roman" panose="02020603050405020304" charset="0"/>
                        </a:rPr>
                        <a:t>百度人脸离线识别</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智能零售，智能工业，考勤</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a:solidFill>
                            <a:srgbClr val="000000"/>
                          </a:solidFill>
                          <a:latin typeface="Times New Roman" panose="02020603050405020304" charset="0"/>
                          <a:cs typeface="Times New Roman" panose="02020603050405020304" charset="0"/>
                        </a:rPr>
                        <a:t>RGB摄像头，红外摄像头，3D结构光设备</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a:solidFill>
                            <a:srgbClr val="000000"/>
                          </a:solidFill>
                          <a:latin typeface="Times New Roman" panose="02020603050405020304" charset="0"/>
                          <a:cs typeface="Times New Roman" panose="02020603050405020304" charset="0"/>
                        </a:rPr>
                        <a:t>RGB活体检测；近红外活体检测；3D结构光活体检测</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1200" b="0" dirty="0" err="1">
                          <a:solidFill>
                            <a:srgbClr val="000000"/>
                          </a:solidFill>
                          <a:latin typeface="Times New Roman" panose="02020603050405020304" charset="0"/>
                          <a:cs typeface="Times New Roman" panose="02020603050405020304" charset="0"/>
                        </a:rPr>
                        <a:t>百度人脸识别算法</a:t>
                      </a:r>
                      <a:endParaRPr lang="en-US" altLang="en-US" sz="1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4040779509"/>
                  </a:ext>
                </a:extLst>
              </a:tr>
            </a:tbl>
          </a:graphicData>
        </a:graphic>
      </p:graphicFrame>
      <p:pic>
        <p:nvPicPr>
          <p:cNvPr id="23" name="图片 40" descr="IMG_256">
            <a:extLst>
              <a:ext uri="{FF2B5EF4-FFF2-40B4-BE49-F238E27FC236}">
                <a16:creationId xmlns:a16="http://schemas.microsoft.com/office/drawing/2014/main" id="{2BA586C4-C6FF-1BF0-F046-5FE8F765A6B6}"/>
              </a:ext>
            </a:extLst>
          </p:cNvPr>
          <p:cNvPicPr>
            <a:picLocks noChangeAspect="1"/>
          </p:cNvPicPr>
          <p:nvPr/>
        </p:nvPicPr>
        <p:blipFill>
          <a:blip r:embed="rId6"/>
          <a:stretch>
            <a:fillRect/>
          </a:stretch>
        </p:blipFill>
        <p:spPr>
          <a:xfrm>
            <a:off x="7668004" y="4089147"/>
            <a:ext cx="4091238" cy="1970277"/>
          </a:xfrm>
          <a:prstGeom prst="rect">
            <a:avLst/>
          </a:prstGeom>
          <a:noFill/>
          <a:ln w="9525">
            <a:noFill/>
          </a:ln>
        </p:spPr>
      </p:pic>
      <p:sp>
        <p:nvSpPr>
          <p:cNvPr id="28" name="文本框 27">
            <a:extLst>
              <a:ext uri="{FF2B5EF4-FFF2-40B4-BE49-F238E27FC236}">
                <a16:creationId xmlns:a16="http://schemas.microsoft.com/office/drawing/2014/main" id="{BC3A0CCD-D839-181B-8126-E42399134AF7}"/>
              </a:ext>
            </a:extLst>
          </p:cNvPr>
          <p:cNvSpPr txBox="1"/>
          <p:nvPr/>
        </p:nvSpPr>
        <p:spPr>
          <a:xfrm>
            <a:off x="944116" y="6152138"/>
            <a:ext cx="6114288" cy="369332"/>
          </a:xfrm>
          <a:prstGeom prst="rect">
            <a:avLst/>
          </a:prstGeom>
          <a:noFill/>
        </p:spPr>
        <p:txBody>
          <a:bodyPr wrap="square">
            <a:spAutoFit/>
          </a:bodyPr>
          <a:lstStyle/>
          <a:p>
            <a:pPr algn="ctr"/>
            <a:r>
              <a:rPr lang="zh-CN" altLang="en-US" sz="1800" b="1" kern="100" dirty="0">
                <a:effectLst/>
                <a:latin typeface="思源宋体 CN" panose="02010600030101010101" charset="-122"/>
                <a:ea typeface="思源宋体 CN" panose="02010600030101010101" charset="-122"/>
                <a:cs typeface="Times New Roman" panose="02020603050405020304" pitchFamily="18" charset="0"/>
              </a:rPr>
              <a:t>产品与行业应用</a:t>
            </a:r>
            <a:endParaRPr lang="zh-CN" altLang="zh-CN" sz="1800" b="1" kern="100" dirty="0">
              <a:effectLst/>
              <a:latin typeface="思源宋体 CN" panose="02010600030101010101" charset="-122"/>
              <a:ea typeface="思源宋体 CN" panose="02010600030101010101" charset="-122"/>
              <a:cs typeface="Times New Roman" panose="02020603050405020304" pitchFamily="18" charset="0"/>
            </a:endParaRPr>
          </a:p>
        </p:txBody>
      </p:sp>
      <p:sp>
        <p:nvSpPr>
          <p:cNvPr id="30" name="文本框 29">
            <a:extLst>
              <a:ext uri="{FF2B5EF4-FFF2-40B4-BE49-F238E27FC236}">
                <a16:creationId xmlns:a16="http://schemas.microsoft.com/office/drawing/2014/main" id="{9633E803-5AB0-4C60-9127-A7E49FE8229E}"/>
              </a:ext>
            </a:extLst>
          </p:cNvPr>
          <p:cNvSpPr txBox="1"/>
          <p:nvPr/>
        </p:nvSpPr>
        <p:spPr>
          <a:xfrm>
            <a:off x="7538846" y="6152138"/>
            <a:ext cx="4481702" cy="369332"/>
          </a:xfrm>
          <a:prstGeom prst="rect">
            <a:avLst/>
          </a:prstGeom>
          <a:noFill/>
        </p:spPr>
        <p:txBody>
          <a:bodyPr wrap="square">
            <a:spAutoFit/>
          </a:bodyPr>
          <a:lstStyle/>
          <a:p>
            <a:pPr algn="ctr"/>
            <a:r>
              <a:rPr lang="zh-CN" altLang="en-US" b="1" kern="100" dirty="0">
                <a:latin typeface="思源宋体 CN" panose="02010600030101010101" charset="-122"/>
                <a:ea typeface="思源宋体 CN" panose="02010600030101010101" charset="-122"/>
                <a:cs typeface="Times New Roman" panose="02020603050405020304" pitchFamily="18" charset="0"/>
              </a:rPr>
              <a:t>现有应用</a:t>
            </a:r>
            <a:endParaRPr lang="zh-CN" altLang="zh-CN" sz="1800" b="1" kern="100" dirty="0">
              <a:effectLst/>
              <a:latin typeface="思源宋体 CN" panose="02010600030101010101" charset="-122"/>
              <a:ea typeface="思源宋体 CN" panose="02010600030101010101"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39446327"/>
      </p:ext>
    </p:ext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4000" b="0" noProof="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SWOT</a:t>
            </a:r>
            <a:r>
              <a:rPr lang="zh-CN" altLang="en-US" sz="4000" b="0" noProof="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分析</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19" name="文本框 18">
            <a:extLst>
              <a:ext uri="{FF2B5EF4-FFF2-40B4-BE49-F238E27FC236}">
                <a16:creationId xmlns:a16="http://schemas.microsoft.com/office/drawing/2014/main" id="{A6BFB46C-EFD8-4B4F-DAB9-8D4F1ECE24F9}"/>
              </a:ext>
            </a:extLst>
          </p:cNvPr>
          <p:cNvSpPr txBox="1"/>
          <p:nvPr/>
        </p:nvSpPr>
        <p:spPr>
          <a:xfrm>
            <a:off x="360000" y="2033614"/>
            <a:ext cx="3240000" cy="1620000"/>
          </a:xfrm>
          <a:prstGeom prst="rect">
            <a:avLst/>
          </a:prstGeom>
          <a:noFill/>
        </p:spPr>
        <p:txBody>
          <a:bodyPr wrap="square" rtlCol="0" anchor="ctr" anchorCtr="1">
            <a:spAutoFit/>
          </a:bodyPr>
          <a:lstStyle/>
          <a:p>
            <a:pPr algn="r"/>
            <a:r>
              <a:rPr lang="zh-CN" altLang="en-US" sz="3200">
                <a:latin typeface="思源宋体 CN" panose="02020400000000000000" pitchFamily="18" charset="-122"/>
                <a:ea typeface="思源宋体 CN" panose="02020400000000000000" pitchFamily="18" charset="-122"/>
              </a:rPr>
              <a:t>优势</a:t>
            </a:r>
            <a:endParaRPr lang="en-US" altLang="zh-CN" sz="3200">
              <a:latin typeface="思源宋体 CN" panose="02020400000000000000" pitchFamily="18" charset="-122"/>
              <a:ea typeface="思源宋体 CN" panose="02020400000000000000" pitchFamily="18" charset="-122"/>
            </a:endParaRPr>
          </a:p>
          <a:p>
            <a:pPr algn="r"/>
            <a:r>
              <a:rPr lang="zh-CN" altLang="en-US">
                <a:latin typeface="思源宋体 CN" panose="02020400000000000000" pitchFamily="18" charset="-122"/>
                <a:ea typeface="思源宋体 CN" panose="02020400000000000000" pitchFamily="18" charset="-122"/>
              </a:rPr>
              <a:t>引用前瞻的计算机视觉技术</a:t>
            </a:r>
            <a:endParaRPr lang="en-US" altLang="zh-CN">
              <a:latin typeface="思源宋体 CN" panose="02020400000000000000" pitchFamily="18" charset="-122"/>
              <a:ea typeface="思源宋体 CN" panose="02020400000000000000" pitchFamily="18" charset="-122"/>
            </a:endParaRPr>
          </a:p>
          <a:p>
            <a:pPr algn="r"/>
            <a:r>
              <a:rPr lang="zh-CN" altLang="en-US">
                <a:latin typeface="思源宋体 CN" panose="02020400000000000000" pitchFamily="18" charset="-122"/>
                <a:ea typeface="思源宋体 CN" panose="02020400000000000000" pitchFamily="18" charset="-122"/>
              </a:rPr>
              <a:t>产品功能丰富</a:t>
            </a:r>
            <a:endParaRPr lang="en-US" altLang="zh-CN">
              <a:latin typeface="思源宋体 CN" panose="02020400000000000000" pitchFamily="18" charset="-122"/>
              <a:ea typeface="思源宋体 CN" panose="02020400000000000000" pitchFamily="18" charset="-122"/>
            </a:endParaRPr>
          </a:p>
          <a:p>
            <a:pPr algn="r"/>
            <a:r>
              <a:rPr lang="zh-CN" altLang="en-US">
                <a:latin typeface="思源宋体 CN" panose="02020400000000000000" pitchFamily="18" charset="-122"/>
                <a:ea typeface="思源宋体 CN" panose="02020400000000000000" pitchFamily="18" charset="-122"/>
              </a:rPr>
              <a:t>良好的市场前景</a:t>
            </a:r>
          </a:p>
        </p:txBody>
      </p:sp>
      <p:sp>
        <p:nvSpPr>
          <p:cNvPr id="2" name="矩形 1">
            <a:extLst>
              <a:ext uri="{FF2B5EF4-FFF2-40B4-BE49-F238E27FC236}">
                <a16:creationId xmlns:a16="http://schemas.microsoft.com/office/drawing/2014/main" id="{3AA3BF36-AF83-9110-51AD-08CEA5DFD425}"/>
              </a:ext>
            </a:extLst>
          </p:cNvPr>
          <p:cNvSpPr/>
          <p:nvPr/>
        </p:nvSpPr>
        <p:spPr>
          <a:xfrm>
            <a:off x="3600000" y="1980000"/>
            <a:ext cx="2479675" cy="1861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spc="100" dirty="0">
                <a:solidFill>
                  <a:srgbClr val="FBFBFB"/>
                </a:solidFill>
                <a:effectLst/>
                <a:latin typeface="思源宋体 CN Heavy" panose="02020900000000000000" pitchFamily="18" charset="-122"/>
                <a:ea typeface="思源宋体 CN Heavy" panose="02020900000000000000" pitchFamily="18" charset="-122"/>
                <a:sym typeface="+mn-ea"/>
              </a:rPr>
              <a:t>S</a:t>
            </a:r>
          </a:p>
        </p:txBody>
      </p:sp>
      <p:sp>
        <p:nvSpPr>
          <p:cNvPr id="10" name="矩形 9">
            <a:extLst>
              <a:ext uri="{FF2B5EF4-FFF2-40B4-BE49-F238E27FC236}">
                <a16:creationId xmlns:a16="http://schemas.microsoft.com/office/drawing/2014/main" id="{AFEAAE65-88C7-D513-7748-51F95EE10B08}"/>
              </a:ext>
            </a:extLst>
          </p:cNvPr>
          <p:cNvSpPr/>
          <p:nvPr/>
        </p:nvSpPr>
        <p:spPr>
          <a:xfrm>
            <a:off x="6300000" y="1980000"/>
            <a:ext cx="2479675" cy="18611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9600" b="1">
                <a:latin typeface="思源宋体 CN Heavy" panose="02020900000000000000" pitchFamily="18" charset="-122"/>
                <a:ea typeface="思源宋体 CN Heavy" panose="02020900000000000000" pitchFamily="18" charset="-122"/>
              </a:rPr>
              <a:t>W</a:t>
            </a:r>
          </a:p>
        </p:txBody>
      </p:sp>
      <p:sp>
        <p:nvSpPr>
          <p:cNvPr id="11" name="矩形 10">
            <a:extLst>
              <a:ext uri="{FF2B5EF4-FFF2-40B4-BE49-F238E27FC236}">
                <a16:creationId xmlns:a16="http://schemas.microsoft.com/office/drawing/2014/main" id="{1418796C-515B-0DD1-97FF-9AFEBFC7CDDC}"/>
              </a:ext>
            </a:extLst>
          </p:cNvPr>
          <p:cNvSpPr/>
          <p:nvPr/>
        </p:nvSpPr>
        <p:spPr>
          <a:xfrm>
            <a:off x="3600000" y="3960000"/>
            <a:ext cx="2479675" cy="18611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9600" b="1">
                <a:latin typeface="思源宋体 CN Heavy" panose="02020900000000000000" pitchFamily="18" charset="-122"/>
                <a:ea typeface="思源宋体 CN Heavy" panose="02020900000000000000" pitchFamily="18" charset="-122"/>
              </a:rPr>
              <a:t>O</a:t>
            </a:r>
          </a:p>
        </p:txBody>
      </p:sp>
      <p:sp>
        <p:nvSpPr>
          <p:cNvPr id="12" name="矩形 11">
            <a:extLst>
              <a:ext uri="{FF2B5EF4-FFF2-40B4-BE49-F238E27FC236}">
                <a16:creationId xmlns:a16="http://schemas.microsoft.com/office/drawing/2014/main" id="{A176044A-FE32-65F6-E7CB-3C42466AD18E}"/>
              </a:ext>
            </a:extLst>
          </p:cNvPr>
          <p:cNvSpPr/>
          <p:nvPr/>
        </p:nvSpPr>
        <p:spPr>
          <a:xfrm>
            <a:off x="6300000" y="3960000"/>
            <a:ext cx="2479675" cy="1861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a:latin typeface="思源宋体 CN Heavy" panose="02020900000000000000" pitchFamily="18" charset="-122"/>
                <a:ea typeface="思源宋体 CN Heavy" panose="02020900000000000000" pitchFamily="18" charset="-122"/>
              </a:rPr>
              <a:t>T</a:t>
            </a:r>
          </a:p>
        </p:txBody>
      </p:sp>
      <p:sp>
        <p:nvSpPr>
          <p:cNvPr id="20" name="文本框 19">
            <a:extLst>
              <a:ext uri="{FF2B5EF4-FFF2-40B4-BE49-F238E27FC236}">
                <a16:creationId xmlns:a16="http://schemas.microsoft.com/office/drawing/2014/main" id="{025E31C8-3028-9557-14AA-B55D1D4A738C}"/>
              </a:ext>
            </a:extLst>
          </p:cNvPr>
          <p:cNvSpPr txBox="1"/>
          <p:nvPr/>
        </p:nvSpPr>
        <p:spPr>
          <a:xfrm>
            <a:off x="1980000" y="3960000"/>
            <a:ext cx="1440000" cy="1080000"/>
          </a:xfrm>
          <a:prstGeom prst="rect">
            <a:avLst/>
          </a:prstGeom>
          <a:noFill/>
        </p:spPr>
        <p:txBody>
          <a:bodyPr wrap="square" rtlCol="0" anchor="ctr" anchorCtr="1">
            <a:spAutoFit/>
          </a:bodyPr>
          <a:lstStyle/>
          <a:p>
            <a:pPr algn="r"/>
            <a:r>
              <a:rPr lang="zh-CN" altLang="en-US" sz="3200">
                <a:latin typeface="思源宋体 CN" panose="02020400000000000000" pitchFamily="18" charset="-122"/>
                <a:ea typeface="思源宋体 CN" panose="02020400000000000000" pitchFamily="18" charset="-122"/>
              </a:rPr>
              <a:t>机会</a:t>
            </a:r>
            <a:endParaRPr lang="en-US" altLang="zh-CN" sz="3200">
              <a:latin typeface="思源宋体 CN" panose="02020400000000000000" pitchFamily="18" charset="-122"/>
              <a:ea typeface="思源宋体 CN" panose="02020400000000000000" pitchFamily="18" charset="-122"/>
            </a:endParaRPr>
          </a:p>
          <a:p>
            <a:pPr algn="r"/>
            <a:r>
              <a:rPr lang="zh-CN" altLang="en-US">
                <a:latin typeface="思源宋体 CN" panose="02020400000000000000" pitchFamily="18" charset="-122"/>
                <a:ea typeface="思源宋体 CN" panose="02020400000000000000" pitchFamily="18" charset="-122"/>
              </a:rPr>
              <a:t>市场需求大</a:t>
            </a:r>
          </a:p>
          <a:p>
            <a:pPr algn="r"/>
            <a:r>
              <a:rPr lang="zh-CN" altLang="en-US">
                <a:latin typeface="思源宋体 CN" panose="02020400000000000000" pitchFamily="18" charset="-122"/>
                <a:ea typeface="思源宋体 CN" panose="02020400000000000000" pitchFamily="18" charset="-122"/>
              </a:rPr>
              <a:t>有政策支持</a:t>
            </a:r>
          </a:p>
        </p:txBody>
      </p:sp>
      <p:sp>
        <p:nvSpPr>
          <p:cNvPr id="21" name="文本框 20">
            <a:extLst>
              <a:ext uri="{FF2B5EF4-FFF2-40B4-BE49-F238E27FC236}">
                <a16:creationId xmlns:a16="http://schemas.microsoft.com/office/drawing/2014/main" id="{5B549C8B-7D79-A58F-7ACA-23D7EA611FC1}"/>
              </a:ext>
            </a:extLst>
          </p:cNvPr>
          <p:cNvSpPr txBox="1"/>
          <p:nvPr/>
        </p:nvSpPr>
        <p:spPr>
          <a:xfrm>
            <a:off x="8779675" y="1980000"/>
            <a:ext cx="2880000" cy="1440000"/>
          </a:xfrm>
          <a:prstGeom prst="rect">
            <a:avLst/>
          </a:prstGeom>
          <a:noFill/>
        </p:spPr>
        <p:txBody>
          <a:bodyPr wrap="square" rtlCol="0" anchor="ctr" anchorCtr="1">
            <a:spAutoFit/>
          </a:bodyPr>
          <a:lstStyle/>
          <a:p>
            <a:r>
              <a:rPr lang="zh-CN" altLang="en-US" sz="3200">
                <a:latin typeface="思源宋体 CN" panose="02020400000000000000" pitchFamily="18" charset="-122"/>
                <a:ea typeface="思源宋体 CN" panose="02020400000000000000" pitchFamily="18" charset="-122"/>
              </a:rPr>
              <a:t>劣势</a:t>
            </a:r>
            <a:endParaRPr lang="en-US" altLang="zh-CN" sz="3200">
              <a:latin typeface="思源宋体 CN" panose="02020400000000000000" pitchFamily="18" charset="-122"/>
              <a:ea typeface="思源宋体 CN" panose="02020400000000000000" pitchFamily="18" charset="-122"/>
            </a:endParaRPr>
          </a:p>
          <a:p>
            <a:r>
              <a:rPr lang="zh-CN" altLang="en-US">
                <a:latin typeface="思源宋体 CN" panose="02020400000000000000" pitchFamily="18" charset="-122"/>
                <a:ea typeface="思源宋体 CN" panose="02020400000000000000" pitchFamily="18" charset="-122"/>
              </a:rPr>
              <a:t>创业成员主要是大学生</a:t>
            </a:r>
            <a:endParaRPr lang="en-US" altLang="zh-CN">
              <a:latin typeface="思源宋体 CN" panose="02020400000000000000" pitchFamily="18" charset="-122"/>
              <a:ea typeface="思源宋体 CN" panose="02020400000000000000" pitchFamily="18" charset="-122"/>
            </a:endParaRPr>
          </a:p>
          <a:p>
            <a:r>
              <a:rPr lang="zh-CN" altLang="en-US">
                <a:latin typeface="思源宋体 CN" panose="02020400000000000000" pitchFamily="18" charset="-122"/>
                <a:ea typeface="思源宋体 CN" panose="02020400000000000000" pitchFamily="18" charset="-122"/>
              </a:rPr>
              <a:t>创业经验不足</a:t>
            </a:r>
            <a:endParaRPr lang="en-US" altLang="zh-CN">
              <a:latin typeface="思源宋体 CN" panose="02020400000000000000" pitchFamily="18" charset="-122"/>
              <a:ea typeface="思源宋体 CN" panose="02020400000000000000" pitchFamily="18" charset="-122"/>
            </a:endParaRPr>
          </a:p>
          <a:p>
            <a:r>
              <a:rPr lang="zh-CN" altLang="en-US">
                <a:latin typeface="思源宋体 CN" panose="02020400000000000000" pitchFamily="18" charset="-122"/>
                <a:ea typeface="思源宋体 CN" panose="02020400000000000000" pitchFamily="18" charset="-122"/>
              </a:rPr>
              <a:t>管理待完善</a:t>
            </a:r>
            <a:endParaRPr lang="en-US" altLang="zh-CN">
              <a:latin typeface="思源宋体 CN" panose="02020400000000000000" pitchFamily="18" charset="-122"/>
              <a:ea typeface="思源宋体 CN" panose="02020400000000000000" pitchFamily="18" charset="-122"/>
            </a:endParaRPr>
          </a:p>
        </p:txBody>
      </p:sp>
      <p:sp>
        <p:nvSpPr>
          <p:cNvPr id="22" name="文本框 21">
            <a:extLst>
              <a:ext uri="{FF2B5EF4-FFF2-40B4-BE49-F238E27FC236}">
                <a16:creationId xmlns:a16="http://schemas.microsoft.com/office/drawing/2014/main" id="{FEC75524-939B-4FD4-59DF-C6B50DF97994}"/>
              </a:ext>
            </a:extLst>
          </p:cNvPr>
          <p:cNvSpPr txBox="1"/>
          <p:nvPr/>
        </p:nvSpPr>
        <p:spPr>
          <a:xfrm>
            <a:off x="8779675" y="3943374"/>
            <a:ext cx="3240000" cy="1080000"/>
          </a:xfrm>
          <a:prstGeom prst="rect">
            <a:avLst/>
          </a:prstGeom>
          <a:noFill/>
        </p:spPr>
        <p:txBody>
          <a:bodyPr wrap="square" rtlCol="0" anchor="ctr" anchorCtr="1">
            <a:spAutoFit/>
          </a:bodyPr>
          <a:lstStyle/>
          <a:p>
            <a:r>
              <a:rPr lang="zh-CN" altLang="en-US" sz="3200">
                <a:latin typeface="思源宋体 CN" panose="02020400000000000000" pitchFamily="18" charset="-122"/>
                <a:ea typeface="思源宋体 CN" panose="02020400000000000000" pitchFamily="18" charset="-122"/>
              </a:rPr>
              <a:t>威胁</a:t>
            </a:r>
            <a:endParaRPr lang="en-US" altLang="zh-CN" sz="3200">
              <a:latin typeface="思源宋体 CN" panose="02020400000000000000" pitchFamily="18" charset="-122"/>
              <a:ea typeface="思源宋体 CN" panose="02020400000000000000" pitchFamily="18" charset="-122"/>
            </a:endParaRPr>
          </a:p>
          <a:p>
            <a:r>
              <a:rPr lang="zh-CN" altLang="en-US">
                <a:latin typeface="思源宋体 CN" panose="02020400000000000000" pitchFamily="18" charset="-122"/>
                <a:ea typeface="思源宋体 CN" panose="02020400000000000000" pitchFamily="18" charset="-122"/>
              </a:rPr>
              <a:t>没有强大的竞争威胁</a:t>
            </a:r>
            <a:endParaRPr lang="en-US" altLang="zh-CN">
              <a:latin typeface="思源宋体 CN" panose="02020400000000000000" pitchFamily="18" charset="-122"/>
              <a:ea typeface="思源宋体 CN" panose="02020400000000000000" pitchFamily="18" charset="-122"/>
            </a:endParaRPr>
          </a:p>
          <a:p>
            <a:r>
              <a:rPr lang="zh-CN" altLang="en-US">
                <a:latin typeface="思源宋体 CN" panose="02020400000000000000" pitchFamily="18" charset="-122"/>
                <a:ea typeface="思源宋体 CN" panose="02020400000000000000" pitchFamily="18" charset="-122"/>
              </a:rPr>
              <a:t>本产品具有强大的发展空间</a:t>
            </a:r>
            <a:endParaRPr lang="en-US" altLang="zh-CN">
              <a:latin typeface="思源宋体 CN" panose="02020400000000000000" pitchFamily="18" charset="-122"/>
              <a:ea typeface="思源宋体 CN" panose="02020400000000000000" pitchFamily="18" charset="-122"/>
            </a:endParaRPr>
          </a:p>
        </p:txBody>
      </p:sp>
    </p:spTree>
    <p:custDataLst>
      <p:tags r:id="rId1"/>
    </p:custDataLst>
    <p:extLst>
      <p:ext uri="{BB962C8B-B14F-4D97-AF65-F5344CB8AC3E}">
        <p14:creationId xmlns:p14="http://schemas.microsoft.com/office/powerpoint/2010/main" val="682138276"/>
      </p:ext>
    </p:ext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商业模式</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19" name="文本框 18">
            <a:extLst>
              <a:ext uri="{FF2B5EF4-FFF2-40B4-BE49-F238E27FC236}">
                <a16:creationId xmlns:a16="http://schemas.microsoft.com/office/drawing/2014/main" id="{A6BFB46C-EFD8-4B4F-DAB9-8D4F1ECE24F9}"/>
              </a:ext>
            </a:extLst>
          </p:cNvPr>
          <p:cNvSpPr txBox="1"/>
          <p:nvPr/>
        </p:nvSpPr>
        <p:spPr>
          <a:xfrm>
            <a:off x="4320000" y="1440000"/>
            <a:ext cx="6480000" cy="1080000"/>
          </a:xfrm>
          <a:prstGeom prst="rect">
            <a:avLst/>
          </a:prstGeom>
          <a:noFill/>
        </p:spPr>
        <p:txBody>
          <a:bodyPr wrap="square" rtlCol="0" anchor="ctr" anchorCtr="1">
            <a:spAutoFit/>
          </a:bodyPr>
          <a:lstStyle/>
          <a:p>
            <a:pPr algn="ct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依据市场需求进行持续性研究与开发</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投资建设高新技术平台，从长远角度上有效降低成本</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采用前瞻的计算机视觉技术研发的新功能对市场进行占领</a:t>
            </a:r>
            <a:endParaRPr lang="zh-CN" altLang="en-US">
              <a:latin typeface="思源宋体 CN" panose="02020400000000000000" pitchFamily="18" charset="-122"/>
              <a:ea typeface="思源宋体 CN" panose="02020400000000000000" pitchFamily="18" charset="-122"/>
            </a:endParaRPr>
          </a:p>
        </p:txBody>
      </p:sp>
      <p:sp>
        <p:nvSpPr>
          <p:cNvPr id="20" name="文本框 19">
            <a:extLst>
              <a:ext uri="{FF2B5EF4-FFF2-40B4-BE49-F238E27FC236}">
                <a16:creationId xmlns:a16="http://schemas.microsoft.com/office/drawing/2014/main" id="{025E31C8-3028-9557-14AA-B55D1D4A738C}"/>
              </a:ext>
            </a:extLst>
          </p:cNvPr>
          <p:cNvSpPr txBox="1"/>
          <p:nvPr/>
        </p:nvSpPr>
        <p:spPr>
          <a:xfrm>
            <a:off x="1080000" y="2880000"/>
            <a:ext cx="3240000" cy="540000"/>
          </a:xfrm>
          <a:prstGeom prst="rect">
            <a:avLst/>
          </a:prstGeom>
          <a:noFill/>
        </p:spPr>
        <p:txBody>
          <a:bodyPr wrap="square" rtlCol="0" anchor="ctr" anchorCtr="1">
            <a:spAutoFit/>
          </a:bodyPr>
          <a:lstStyle/>
          <a:p>
            <a:pPr algn="ctr"/>
            <a:r>
              <a:rPr lang="zh-CN" altLang="en-US" sz="3200">
                <a:latin typeface="思源宋体 CN" panose="02020400000000000000" pitchFamily="18" charset="-122"/>
                <a:ea typeface="思源宋体 CN" panose="02020400000000000000" pitchFamily="18" charset="-122"/>
              </a:rPr>
              <a:t>招商策略</a:t>
            </a:r>
            <a:endParaRPr lang="zh-CN" altLang="en-US">
              <a:latin typeface="思源宋体 CN" panose="02020400000000000000" pitchFamily="18" charset="-122"/>
              <a:ea typeface="思源宋体 CN" panose="02020400000000000000" pitchFamily="18" charset="-122"/>
            </a:endParaRPr>
          </a:p>
        </p:txBody>
      </p:sp>
      <p:sp>
        <p:nvSpPr>
          <p:cNvPr id="3" name="文本框 2">
            <a:extLst>
              <a:ext uri="{FF2B5EF4-FFF2-40B4-BE49-F238E27FC236}">
                <a16:creationId xmlns:a16="http://schemas.microsoft.com/office/drawing/2014/main" id="{9A589602-9930-A744-B8AC-50E9671F9DD6}"/>
              </a:ext>
            </a:extLst>
          </p:cNvPr>
          <p:cNvSpPr txBox="1"/>
          <p:nvPr/>
        </p:nvSpPr>
        <p:spPr>
          <a:xfrm>
            <a:off x="1080000" y="1440000"/>
            <a:ext cx="3240000" cy="540000"/>
          </a:xfrm>
          <a:prstGeom prst="rect">
            <a:avLst/>
          </a:prstGeom>
          <a:noFill/>
        </p:spPr>
        <p:txBody>
          <a:bodyPr wrap="square" rtlCol="0" anchor="ctr" anchorCtr="1">
            <a:spAutoFit/>
          </a:bodyPr>
          <a:lstStyle/>
          <a:p>
            <a:pPr algn="ctr"/>
            <a:r>
              <a:rPr lang="zh-CN" altLang="en-US" sz="3200">
                <a:latin typeface="思源宋体 CN" panose="02020400000000000000" pitchFamily="18" charset="-122"/>
                <a:ea typeface="思源宋体 CN" panose="02020400000000000000" pitchFamily="18" charset="-122"/>
              </a:rPr>
              <a:t>研发策略</a:t>
            </a:r>
            <a:endParaRPr lang="zh-CN" altLang="en-US">
              <a:latin typeface="思源宋体 CN" panose="02020400000000000000" pitchFamily="18" charset="-122"/>
              <a:ea typeface="思源宋体 CN" panose="02020400000000000000" pitchFamily="18" charset="-122"/>
            </a:endParaRPr>
          </a:p>
        </p:txBody>
      </p:sp>
      <p:sp>
        <p:nvSpPr>
          <p:cNvPr id="6" name="文本框 5">
            <a:extLst>
              <a:ext uri="{FF2B5EF4-FFF2-40B4-BE49-F238E27FC236}">
                <a16:creationId xmlns:a16="http://schemas.microsoft.com/office/drawing/2014/main" id="{29BEC1E5-BCF9-E0B9-17F6-853909AA681E}"/>
              </a:ext>
            </a:extLst>
          </p:cNvPr>
          <p:cNvSpPr txBox="1"/>
          <p:nvPr/>
        </p:nvSpPr>
        <p:spPr>
          <a:xfrm>
            <a:off x="4320000" y="2880000"/>
            <a:ext cx="6480000" cy="1080000"/>
          </a:xfrm>
          <a:prstGeom prst="rect">
            <a:avLst/>
          </a:prstGeom>
          <a:noFill/>
        </p:spPr>
        <p:txBody>
          <a:bodyPr wrap="square" rtlCol="0" anchor="ctr" anchorCtr="1">
            <a:spAutoFit/>
          </a:bodyPr>
          <a:lstStyle/>
          <a:p>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项目洽谈会</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kern="100">
                <a:latin typeface="Times New Roman" panose="02020603050405020304" pitchFamily="18" charset="0"/>
                <a:ea typeface="宋体" panose="02010600030101010101" pitchFamily="2" charset="-122"/>
                <a:cs typeface="Times New Roman" panose="02020603050405020304" pitchFamily="18" charset="0"/>
              </a:rPr>
              <a:t>项目发布会</a:t>
            </a:r>
            <a:endParaRPr lang="en-US" altLang="zh-CN" kern="100">
              <a:latin typeface="思源宋体 CN" panose="02020400000000000000" pitchFamily="18" charset="-122"/>
              <a:ea typeface="思源宋体 CN" panose="02020400000000000000" pitchFamily="18" charset="-122"/>
              <a:cs typeface="Times New Roman" panose="02020603050405020304" pitchFamily="18" charset="0"/>
            </a:endParaRPr>
          </a:p>
          <a:p>
            <a:r>
              <a:rPr lang="zh-CN" altLang="en-US" kern="100">
                <a:latin typeface="思源宋体 CN" panose="02020400000000000000" pitchFamily="18" charset="-122"/>
                <a:ea typeface="思源宋体 CN" panose="02020400000000000000" pitchFamily="18" charset="-122"/>
                <a:cs typeface="Times New Roman" panose="02020603050405020304" pitchFamily="18" charset="0"/>
              </a:rPr>
              <a:t>参与交流研讨活动</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78A4509-B83B-E9B2-8676-BF7AB26EE937}"/>
              </a:ext>
            </a:extLst>
          </p:cNvPr>
          <p:cNvSpPr txBox="1"/>
          <p:nvPr/>
        </p:nvSpPr>
        <p:spPr>
          <a:xfrm>
            <a:off x="1080000" y="4320000"/>
            <a:ext cx="3240000" cy="540000"/>
          </a:xfrm>
          <a:prstGeom prst="rect">
            <a:avLst/>
          </a:prstGeom>
          <a:noFill/>
        </p:spPr>
        <p:txBody>
          <a:bodyPr wrap="square" rtlCol="0" anchor="ctr" anchorCtr="1">
            <a:spAutoFit/>
          </a:bodyPr>
          <a:lstStyle/>
          <a:p>
            <a:pPr algn="r"/>
            <a:r>
              <a:rPr lang="zh-CN" altLang="en-US" sz="3200">
                <a:latin typeface="思源宋体 CN" panose="02020400000000000000" pitchFamily="18" charset="-122"/>
                <a:ea typeface="思源宋体 CN" panose="02020400000000000000" pitchFamily="18" charset="-122"/>
              </a:rPr>
              <a:t>盈利模式</a:t>
            </a:r>
            <a:endParaRPr lang="zh-CN" altLang="en-US">
              <a:latin typeface="思源宋体 CN" panose="02020400000000000000" pitchFamily="18" charset="-122"/>
              <a:ea typeface="思源宋体 CN" panose="02020400000000000000" pitchFamily="18" charset="-122"/>
            </a:endParaRPr>
          </a:p>
        </p:txBody>
      </p:sp>
      <p:pic>
        <p:nvPicPr>
          <p:cNvPr id="14" name="图片 13" descr="电子零件&#10;&#10;低可信度描述已自动生成">
            <a:extLst>
              <a:ext uri="{FF2B5EF4-FFF2-40B4-BE49-F238E27FC236}">
                <a16:creationId xmlns:a16="http://schemas.microsoft.com/office/drawing/2014/main" id="{20657A29-3B0C-66BE-37E6-29AB903A15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42" t="27859" r="1442" b="26037"/>
          <a:stretch/>
        </p:blipFill>
        <p:spPr>
          <a:xfrm>
            <a:off x="4320000" y="4319999"/>
            <a:ext cx="2082236" cy="1440000"/>
          </a:xfrm>
          <a:prstGeom prst="rect">
            <a:avLst/>
          </a:prstGeom>
          <a:ln>
            <a:noFill/>
          </a:ln>
          <a:effectLst>
            <a:outerShdw blurRad="292100" dist="139700" dir="2700000" algn="tl" rotWithShape="0">
              <a:srgbClr val="333333">
                <a:alpha val="65000"/>
              </a:srgbClr>
            </a:outerShdw>
          </a:effectLst>
        </p:spPr>
      </p:pic>
      <p:sp>
        <p:nvSpPr>
          <p:cNvPr id="23" name="文本框 22">
            <a:extLst>
              <a:ext uri="{FF2B5EF4-FFF2-40B4-BE49-F238E27FC236}">
                <a16:creationId xmlns:a16="http://schemas.microsoft.com/office/drawing/2014/main" id="{4C4B7DCA-9BFD-F024-B35C-5CEAA38674E9}"/>
              </a:ext>
            </a:extLst>
          </p:cNvPr>
          <p:cNvSpPr txBox="1"/>
          <p:nvPr/>
        </p:nvSpPr>
        <p:spPr>
          <a:xfrm>
            <a:off x="4320000" y="5940000"/>
            <a:ext cx="2160000" cy="360000"/>
          </a:xfrm>
          <a:prstGeom prst="rect">
            <a:avLst/>
          </a:prstGeom>
          <a:noFill/>
        </p:spPr>
        <p:txBody>
          <a:bodyPr wrap="square" rtlCol="0" anchor="ctr" anchorCtr="1">
            <a:spAutoFit/>
          </a:bodyPr>
          <a:lstStyle/>
          <a:p>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销售硬件设备</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descr="电脑的屏幕&#10;&#10;描述已自动生成">
            <a:extLst>
              <a:ext uri="{FF2B5EF4-FFF2-40B4-BE49-F238E27FC236}">
                <a16:creationId xmlns:a16="http://schemas.microsoft.com/office/drawing/2014/main" id="{E5147B88-2A7D-918E-5E5F-35C93313A3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0000" y="4319999"/>
            <a:ext cx="2168090" cy="1440000"/>
          </a:xfrm>
          <a:prstGeom prst="rect">
            <a:avLst/>
          </a:prstGeom>
          <a:ln>
            <a:noFill/>
          </a:ln>
          <a:effectLst>
            <a:outerShdw blurRad="292100" dist="139700" dir="2700000" algn="tl" rotWithShape="0">
              <a:srgbClr val="333333">
                <a:alpha val="65000"/>
              </a:srgbClr>
            </a:outerShdw>
          </a:effectLst>
        </p:spPr>
      </p:pic>
      <p:sp>
        <p:nvSpPr>
          <p:cNvPr id="26" name="文本框 25">
            <a:extLst>
              <a:ext uri="{FF2B5EF4-FFF2-40B4-BE49-F238E27FC236}">
                <a16:creationId xmlns:a16="http://schemas.microsoft.com/office/drawing/2014/main" id="{641FCA50-7821-199C-C5EB-7A878345C4F9}"/>
              </a:ext>
            </a:extLst>
          </p:cNvPr>
          <p:cNvSpPr txBox="1"/>
          <p:nvPr/>
        </p:nvSpPr>
        <p:spPr>
          <a:xfrm>
            <a:off x="6840000" y="5935332"/>
            <a:ext cx="2160000" cy="369332"/>
          </a:xfrm>
          <a:prstGeom prst="rect">
            <a:avLst/>
          </a:prstGeom>
          <a:noFill/>
        </p:spPr>
        <p:txBody>
          <a:bodyPr wrap="square" rtlCol="0" anchor="ctr" anchorCtr="1">
            <a:spAutoFit/>
          </a:bodyPr>
          <a:lstStyle/>
          <a:p>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软件许可</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8" name="图片 27" descr="蓝色的键盘&#10;&#10;低可信度描述已自动生成">
            <a:extLst>
              <a:ext uri="{FF2B5EF4-FFF2-40B4-BE49-F238E27FC236}">
                <a16:creationId xmlns:a16="http://schemas.microsoft.com/office/drawing/2014/main" id="{CB469CF0-431B-4FAA-03DC-4C0B5F7AC9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0000" y="4319999"/>
            <a:ext cx="2157131" cy="1440000"/>
          </a:xfrm>
          <a:prstGeom prst="rect">
            <a:avLst/>
          </a:prstGeom>
          <a:ln>
            <a:noFill/>
          </a:ln>
          <a:effectLst>
            <a:outerShdw blurRad="292100" dist="139700" dir="2700000" algn="tl" rotWithShape="0">
              <a:srgbClr val="333333">
                <a:alpha val="65000"/>
              </a:srgbClr>
            </a:outerShdw>
          </a:effectLst>
        </p:spPr>
      </p:pic>
      <p:sp>
        <p:nvSpPr>
          <p:cNvPr id="29" name="文本框 28">
            <a:extLst>
              <a:ext uri="{FF2B5EF4-FFF2-40B4-BE49-F238E27FC236}">
                <a16:creationId xmlns:a16="http://schemas.microsoft.com/office/drawing/2014/main" id="{53608CB2-08DF-F81E-9706-AA1904E0A092}"/>
              </a:ext>
            </a:extLst>
          </p:cNvPr>
          <p:cNvSpPr txBox="1"/>
          <p:nvPr/>
        </p:nvSpPr>
        <p:spPr>
          <a:xfrm>
            <a:off x="9360000" y="5935332"/>
            <a:ext cx="2160000" cy="369332"/>
          </a:xfrm>
          <a:prstGeom prst="rect">
            <a:avLst/>
          </a:prstGeom>
          <a:noFill/>
        </p:spPr>
        <p:txBody>
          <a:bodyPr wrap="square" rtlCol="0" anchor="ctr" anchorCtr="1">
            <a:spAutoFit/>
          </a:bodyPr>
          <a:lstStyle/>
          <a:p>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服务和维护</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144023476"/>
      </p:ext>
    </p:ext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公司财务分析</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pic>
        <p:nvPicPr>
          <p:cNvPr id="7" name="图片 6">
            <a:extLst>
              <a:ext uri="{FF2B5EF4-FFF2-40B4-BE49-F238E27FC236}">
                <a16:creationId xmlns:a16="http://schemas.microsoft.com/office/drawing/2014/main" id="{080E5F8A-4C88-62AF-0EC5-E1DAF56C1B9E}"/>
              </a:ext>
            </a:extLst>
          </p:cNvPr>
          <p:cNvPicPr>
            <a:picLocks noChangeAspect="1"/>
          </p:cNvPicPr>
          <p:nvPr/>
        </p:nvPicPr>
        <p:blipFill>
          <a:blip r:embed="rId5"/>
          <a:stretch>
            <a:fillRect/>
          </a:stretch>
        </p:blipFill>
        <p:spPr>
          <a:xfrm>
            <a:off x="719999" y="1802372"/>
            <a:ext cx="4769231" cy="3253256"/>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92B0F4D8-CCCC-90EC-148E-0A21E4BCE402}"/>
              </a:ext>
            </a:extLst>
          </p:cNvPr>
          <p:cNvPicPr>
            <a:picLocks noChangeAspect="1"/>
          </p:cNvPicPr>
          <p:nvPr/>
        </p:nvPicPr>
        <p:blipFill>
          <a:blip r:embed="rId6"/>
          <a:stretch>
            <a:fillRect/>
          </a:stretch>
        </p:blipFill>
        <p:spPr>
          <a:xfrm>
            <a:off x="6120000" y="1440000"/>
            <a:ext cx="4940287" cy="1800000"/>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D471EDD9-337F-3B62-222A-D43C8E7025CD}"/>
              </a:ext>
            </a:extLst>
          </p:cNvPr>
          <p:cNvSpPr txBox="1"/>
          <p:nvPr/>
        </p:nvSpPr>
        <p:spPr>
          <a:xfrm>
            <a:off x="1844615" y="5418000"/>
            <a:ext cx="2520000" cy="360000"/>
          </a:xfrm>
          <a:prstGeom prst="rect">
            <a:avLst/>
          </a:prstGeom>
          <a:noFill/>
        </p:spPr>
        <p:txBody>
          <a:bodyPr wrap="square" rtlCol="0" anchor="ctr" anchorCtr="1">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公司初始投资表</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4ED4DFBA-A621-6119-DFB0-DB05E2C570E6}"/>
              </a:ext>
            </a:extLst>
          </p:cNvPr>
          <p:cNvSpPr txBox="1"/>
          <p:nvPr/>
        </p:nvSpPr>
        <p:spPr>
          <a:xfrm>
            <a:off x="7200000" y="3420000"/>
            <a:ext cx="2520000" cy="360000"/>
          </a:xfrm>
          <a:prstGeom prst="rect">
            <a:avLst/>
          </a:prstGeom>
          <a:noFill/>
        </p:spPr>
        <p:txBody>
          <a:bodyPr wrap="square" rtlCol="0" anchor="ctr" anchorCtr="1">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公司初始股权构成表</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 name="图片 23">
            <a:extLst>
              <a:ext uri="{FF2B5EF4-FFF2-40B4-BE49-F238E27FC236}">
                <a16:creationId xmlns:a16="http://schemas.microsoft.com/office/drawing/2014/main" id="{6B2555D3-36FF-8582-E11C-C21116032110}"/>
              </a:ext>
            </a:extLst>
          </p:cNvPr>
          <p:cNvPicPr>
            <a:picLocks noChangeAspect="1"/>
          </p:cNvPicPr>
          <p:nvPr/>
        </p:nvPicPr>
        <p:blipFill>
          <a:blip r:embed="rId7"/>
          <a:stretch>
            <a:fillRect/>
          </a:stretch>
        </p:blipFill>
        <p:spPr>
          <a:xfrm>
            <a:off x="6120000" y="3960000"/>
            <a:ext cx="4934043" cy="1800000"/>
          </a:xfrm>
          <a:prstGeom prst="rect">
            <a:avLst/>
          </a:prstGeom>
          <a:ln>
            <a:noFill/>
          </a:ln>
          <a:effectLst>
            <a:outerShdw blurRad="292100" dist="139700" dir="2700000" algn="tl" rotWithShape="0">
              <a:srgbClr val="333333">
                <a:alpha val="65000"/>
              </a:srgbClr>
            </a:outerShdw>
          </a:effectLst>
        </p:spPr>
      </p:pic>
      <p:sp>
        <p:nvSpPr>
          <p:cNvPr id="25" name="文本框 24">
            <a:extLst>
              <a:ext uri="{FF2B5EF4-FFF2-40B4-BE49-F238E27FC236}">
                <a16:creationId xmlns:a16="http://schemas.microsoft.com/office/drawing/2014/main" id="{D471EDD9-337F-3B62-222A-D43C8E7025CD}"/>
              </a:ext>
            </a:extLst>
          </p:cNvPr>
          <p:cNvSpPr txBox="1"/>
          <p:nvPr/>
        </p:nvSpPr>
        <p:spPr>
          <a:xfrm>
            <a:off x="7200000" y="5940000"/>
            <a:ext cx="2520000" cy="360000"/>
          </a:xfrm>
          <a:prstGeom prst="rect">
            <a:avLst/>
          </a:prstGeom>
          <a:noFill/>
        </p:spPr>
        <p:txBody>
          <a:bodyPr wrap="square" rtlCol="0" anchor="ctr" anchorCtr="1">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未来五年投融资计划</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039216155"/>
      </p:ext>
    </p:ext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公司财务分析</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23" name="文本框 22">
            <a:extLst>
              <a:ext uri="{FF2B5EF4-FFF2-40B4-BE49-F238E27FC236}">
                <a16:creationId xmlns:a16="http://schemas.microsoft.com/office/drawing/2014/main" id="{4ED4DFBA-A621-6119-DFB0-DB05E2C570E6}"/>
              </a:ext>
            </a:extLst>
          </p:cNvPr>
          <p:cNvSpPr txBox="1"/>
          <p:nvPr/>
        </p:nvSpPr>
        <p:spPr>
          <a:xfrm>
            <a:off x="1800000" y="4680000"/>
            <a:ext cx="2621000" cy="369332"/>
          </a:xfrm>
          <a:prstGeom prst="rect">
            <a:avLst/>
          </a:prstGeom>
          <a:noFill/>
        </p:spPr>
        <p:txBody>
          <a:bodyPr wrap="square" rtlCol="0" anchor="ctr" anchorCtr="1">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销售收入预测表</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27FAEF44-97B7-85AE-0941-90F08E8DCE0F}"/>
              </a:ext>
            </a:extLst>
          </p:cNvPr>
          <p:cNvPicPr>
            <a:picLocks noChangeAspect="1"/>
          </p:cNvPicPr>
          <p:nvPr/>
        </p:nvPicPr>
        <p:blipFill>
          <a:blip r:embed="rId5"/>
          <a:stretch>
            <a:fillRect/>
          </a:stretch>
        </p:blipFill>
        <p:spPr>
          <a:xfrm>
            <a:off x="1080000" y="2160000"/>
            <a:ext cx="3791894" cy="2160000"/>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16FA234B-0AC9-4547-497D-8C9F14CBC235}"/>
              </a:ext>
            </a:extLst>
          </p:cNvPr>
          <p:cNvPicPr>
            <a:picLocks noChangeAspect="1"/>
          </p:cNvPicPr>
          <p:nvPr/>
        </p:nvPicPr>
        <p:blipFill>
          <a:blip r:embed="rId6"/>
          <a:stretch>
            <a:fillRect/>
          </a:stretch>
        </p:blipFill>
        <p:spPr>
          <a:xfrm>
            <a:off x="5760000" y="2160000"/>
            <a:ext cx="5389906" cy="2160000"/>
          </a:xfrm>
          <a:prstGeom prst="rect">
            <a:avLst/>
          </a:prstGeom>
          <a:ln>
            <a:noFill/>
          </a:ln>
          <a:effectLst>
            <a:outerShdw blurRad="292100" dist="139700" dir="2700000" algn="tl" rotWithShape="0">
              <a:srgbClr val="333333">
                <a:alpha val="65000"/>
              </a:srgbClr>
            </a:outerShdw>
          </a:effectLst>
        </p:spPr>
      </p:pic>
      <p:sp>
        <p:nvSpPr>
          <p:cNvPr id="19" name="文本框 18">
            <a:extLst>
              <a:ext uri="{FF2B5EF4-FFF2-40B4-BE49-F238E27FC236}">
                <a16:creationId xmlns:a16="http://schemas.microsoft.com/office/drawing/2014/main" id="{FB2B6F5C-D4D3-EC80-8623-8CDFF12DFD13}"/>
              </a:ext>
            </a:extLst>
          </p:cNvPr>
          <p:cNvSpPr txBox="1"/>
          <p:nvPr/>
        </p:nvSpPr>
        <p:spPr>
          <a:xfrm>
            <a:off x="7200000" y="4680000"/>
            <a:ext cx="2621000" cy="369332"/>
          </a:xfrm>
          <a:prstGeom prst="rect">
            <a:avLst/>
          </a:prstGeom>
          <a:noFill/>
        </p:spPr>
        <p:txBody>
          <a:bodyPr wrap="square" rtlCol="0" anchor="ctr" anchorCtr="1">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成本费用统计估算表</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912487603"/>
      </p:ext>
    </p:extLst>
  </p:cSld>
  <p:clrMapOvr>
    <a:masterClrMapping/>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盈利计划</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2" name="모서리가 둥근 직사각형 140">
            <a:extLst>
              <a:ext uri="{FF2B5EF4-FFF2-40B4-BE49-F238E27FC236}">
                <a16:creationId xmlns:a16="http://schemas.microsoft.com/office/drawing/2014/main" id="{28AA7399-91DA-20B1-C462-4B67B13314A4}"/>
              </a:ext>
            </a:extLst>
          </p:cNvPr>
          <p:cNvSpPr/>
          <p:nvPr/>
        </p:nvSpPr>
        <p:spPr>
          <a:xfrm>
            <a:off x="4785995" y="1189892"/>
            <a:ext cx="2557145"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软件许可</a:t>
            </a:r>
          </a:p>
        </p:txBody>
      </p:sp>
      <p:sp>
        <p:nvSpPr>
          <p:cNvPr id="6" name="모서리가 둥근 직사각형 140">
            <a:extLst>
              <a:ext uri="{FF2B5EF4-FFF2-40B4-BE49-F238E27FC236}">
                <a16:creationId xmlns:a16="http://schemas.microsoft.com/office/drawing/2014/main" id="{E13E1E14-8BF0-72E0-1DFC-FFB660974FAC}"/>
              </a:ext>
            </a:extLst>
          </p:cNvPr>
          <p:cNvSpPr/>
          <p:nvPr/>
        </p:nvSpPr>
        <p:spPr>
          <a:xfrm>
            <a:off x="931628" y="1189893"/>
            <a:ext cx="2494280"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销售硬件设备</a:t>
            </a:r>
          </a:p>
        </p:txBody>
      </p:sp>
      <p:sp>
        <p:nvSpPr>
          <p:cNvPr id="7" name="모서리가 둥근 직사각형 140">
            <a:extLst>
              <a:ext uri="{FF2B5EF4-FFF2-40B4-BE49-F238E27FC236}">
                <a16:creationId xmlns:a16="http://schemas.microsoft.com/office/drawing/2014/main" id="{E36EEF15-875C-7BAA-395D-74C3756B2958}"/>
              </a:ext>
            </a:extLst>
          </p:cNvPr>
          <p:cNvSpPr/>
          <p:nvPr/>
        </p:nvSpPr>
        <p:spPr>
          <a:xfrm>
            <a:off x="8703227" y="1189892"/>
            <a:ext cx="2557145"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服务和维护</a:t>
            </a:r>
          </a:p>
        </p:txBody>
      </p:sp>
      <p:sp>
        <p:nvSpPr>
          <p:cNvPr id="8" name="文本框 7">
            <a:extLst>
              <a:ext uri="{FF2B5EF4-FFF2-40B4-BE49-F238E27FC236}">
                <a16:creationId xmlns:a16="http://schemas.microsoft.com/office/drawing/2014/main" id="{5B707324-C461-8F90-CC00-27F212E173D0}"/>
              </a:ext>
            </a:extLst>
          </p:cNvPr>
          <p:cNvSpPr txBox="1"/>
          <p:nvPr/>
        </p:nvSpPr>
        <p:spPr>
          <a:xfrm>
            <a:off x="525355" y="1917259"/>
            <a:ext cx="3306826" cy="4157472"/>
          </a:xfrm>
          <a:prstGeom prst="rect">
            <a:avLst/>
          </a:prstGeom>
          <a:noFill/>
        </p:spPr>
        <p:txBody>
          <a:bodyPr wrap="square" rtlCol="0">
            <a:spAutoFit/>
          </a:bodyPr>
          <a:lstStyle/>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直接销售：向机场、车站、码头、校园等公共场所销售高性能摄像头、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FPGA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和其他相关硬件设备。可以根据设备配置和性能收取相应的费用。</a:t>
            </a:r>
          </a:p>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设备租赁：提供设备租赁服务，按月或按年收取租赁费用，降低客户的初始投资成本，扩大市场覆盖范围。</a:t>
            </a:r>
          </a:p>
          <a:p>
            <a:endParaRPr lang="zh-CN" altLang="en-US" dirty="0"/>
          </a:p>
        </p:txBody>
      </p:sp>
      <p:sp>
        <p:nvSpPr>
          <p:cNvPr id="14" name="文本框 13">
            <a:extLst>
              <a:ext uri="{FF2B5EF4-FFF2-40B4-BE49-F238E27FC236}">
                <a16:creationId xmlns:a16="http://schemas.microsoft.com/office/drawing/2014/main" id="{721AD43E-8CBA-C449-AE53-277578E52896}"/>
              </a:ext>
            </a:extLst>
          </p:cNvPr>
          <p:cNvSpPr txBox="1"/>
          <p:nvPr/>
        </p:nvSpPr>
        <p:spPr>
          <a:xfrm>
            <a:off x="4478231" y="1917259"/>
            <a:ext cx="3306826" cy="4610236"/>
          </a:xfrm>
          <a:prstGeom prst="rect">
            <a:avLst/>
          </a:prstGeom>
          <a:noFill/>
        </p:spPr>
        <p:txBody>
          <a:bodyPr wrap="square" rtlCol="0">
            <a:spAutoFit/>
          </a:bodyPr>
          <a:lstStyle/>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软件订阅模式：为安检系统的软件部分（如违禁品目标检测算法、人脸微表情识别算法、人物互联算法等）提供订阅服务，按月或按年收取订阅费用。软件更新和技术支持可以作为订阅服务的一部分。</a:t>
            </a:r>
          </a:p>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一次性购买：提供软件的一次性购买选项，客户可以选择永久使用软件，同时提供定期的软件更新和维护服务。</a:t>
            </a:r>
          </a:p>
        </p:txBody>
      </p:sp>
      <p:sp>
        <p:nvSpPr>
          <p:cNvPr id="20" name="文本框 19">
            <a:extLst>
              <a:ext uri="{FF2B5EF4-FFF2-40B4-BE49-F238E27FC236}">
                <a16:creationId xmlns:a16="http://schemas.microsoft.com/office/drawing/2014/main" id="{687106A6-168B-30E7-7576-03CC4F186755}"/>
              </a:ext>
            </a:extLst>
          </p:cNvPr>
          <p:cNvSpPr txBox="1"/>
          <p:nvPr/>
        </p:nvSpPr>
        <p:spPr>
          <a:xfrm>
            <a:off x="8511821" y="1917259"/>
            <a:ext cx="2939956" cy="4939814"/>
          </a:xfrm>
          <a:prstGeom prst="rect">
            <a:avLst/>
          </a:prstGeom>
          <a:noFill/>
        </p:spPr>
        <p:txBody>
          <a:bodyPr wrap="square" rtlCol="0">
            <a:spAutoFit/>
          </a:bodyPr>
          <a:lstStyle/>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安装和调试服务：为客户提供专业的安装和调试服务，收取相应的服务费用。这包括设备安装、系统配置、培训和技术支持等。</a:t>
            </a:r>
          </a:p>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维护和技术支持：提供定期维护和技术支持服务，确保系统的稳定运行。可以按年收取维护费用，涵盖设备维护、软件更新、故障排除等服务。</a:t>
            </a:r>
          </a:p>
          <a:p>
            <a:endParaRPr lang="zh-CN" altLang="en-US" dirty="0"/>
          </a:p>
        </p:txBody>
      </p:sp>
    </p:spTree>
    <p:custDataLst>
      <p:tags r:id="rId1"/>
    </p:custDataLst>
    <p:extLst>
      <p:ext uri="{BB962C8B-B14F-4D97-AF65-F5344CB8AC3E}">
        <p14:creationId xmlns:p14="http://schemas.microsoft.com/office/powerpoint/2010/main" val="3834663848"/>
      </p:ext>
    </p:extLst>
  </p:cSld>
  <p:clrMapOvr>
    <a:masterClrMapping/>
  </p:clrMapOvr>
  <mc:AlternateContent xmlns:mc="http://schemas.openxmlformats.org/markup-compatibility/2006">
    <mc:Choice xmlns:p14="http://schemas.microsoft.com/office/powerpoint/2010/main" Requires="p14">
      <p:transition spd="slow" p14:dur="2000" advTm="8853"/>
    </mc:Choice>
    <mc:Fallback>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26689" y="116199"/>
            <a:ext cx="3371965" cy="632541"/>
          </a:xfrm>
          <a:prstGeom prst="rect">
            <a:avLst/>
          </a:prstGeom>
        </p:spPr>
      </p:pic>
      <p:grpSp>
        <p:nvGrpSpPr>
          <p:cNvPr id="13" name="组合 12"/>
          <p:cNvGrpSpPr/>
          <p:nvPr/>
        </p:nvGrpSpPr>
        <p:grpSpPr>
          <a:xfrm rot="10800000" flipH="1">
            <a:off x="275809" y="327218"/>
            <a:ext cx="355381" cy="88900"/>
            <a:chOff x="4381719" y="-1168400"/>
            <a:chExt cx="355381" cy="88900"/>
          </a:xfrm>
        </p:grpSpPr>
        <p:cxnSp>
          <p:nvCxnSpPr>
            <p:cNvPr id="15" name="直接连接符 14"/>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盈利计划</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8" name="文本框 17"/>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2" name="모서리가 둥근 직사각형 140">
            <a:extLst>
              <a:ext uri="{FF2B5EF4-FFF2-40B4-BE49-F238E27FC236}">
                <a16:creationId xmlns:a16="http://schemas.microsoft.com/office/drawing/2014/main" id="{28AA7399-91DA-20B1-C462-4B67B13314A4}"/>
              </a:ext>
            </a:extLst>
          </p:cNvPr>
          <p:cNvSpPr/>
          <p:nvPr/>
        </p:nvSpPr>
        <p:spPr>
          <a:xfrm>
            <a:off x="4785995" y="1189892"/>
            <a:ext cx="2663317"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定制化解决方案</a:t>
            </a:r>
          </a:p>
        </p:txBody>
      </p:sp>
      <p:sp>
        <p:nvSpPr>
          <p:cNvPr id="6" name="모서리가 둥근 직사각형 140">
            <a:extLst>
              <a:ext uri="{FF2B5EF4-FFF2-40B4-BE49-F238E27FC236}">
                <a16:creationId xmlns:a16="http://schemas.microsoft.com/office/drawing/2014/main" id="{E13E1E14-8BF0-72E0-1DFC-FFB660974FAC}"/>
              </a:ext>
            </a:extLst>
          </p:cNvPr>
          <p:cNvSpPr/>
          <p:nvPr/>
        </p:nvSpPr>
        <p:spPr>
          <a:xfrm>
            <a:off x="931628" y="1189893"/>
            <a:ext cx="2494280"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数据服务</a:t>
            </a:r>
          </a:p>
        </p:txBody>
      </p:sp>
      <p:sp>
        <p:nvSpPr>
          <p:cNvPr id="7" name="모서리가 둥근 직사각형 140">
            <a:extLst>
              <a:ext uri="{FF2B5EF4-FFF2-40B4-BE49-F238E27FC236}">
                <a16:creationId xmlns:a16="http://schemas.microsoft.com/office/drawing/2014/main" id="{E36EEF15-875C-7BAA-395D-74C3756B2958}"/>
              </a:ext>
            </a:extLst>
          </p:cNvPr>
          <p:cNvSpPr/>
          <p:nvPr/>
        </p:nvSpPr>
        <p:spPr>
          <a:xfrm>
            <a:off x="8703227" y="1189892"/>
            <a:ext cx="2557145"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合作与联盟</a:t>
            </a:r>
          </a:p>
        </p:txBody>
      </p:sp>
      <p:sp>
        <p:nvSpPr>
          <p:cNvPr id="8" name="文本框 7">
            <a:extLst>
              <a:ext uri="{FF2B5EF4-FFF2-40B4-BE49-F238E27FC236}">
                <a16:creationId xmlns:a16="http://schemas.microsoft.com/office/drawing/2014/main" id="{5B707324-C461-8F90-CC00-27F212E173D0}"/>
              </a:ext>
            </a:extLst>
          </p:cNvPr>
          <p:cNvSpPr txBox="1"/>
          <p:nvPr/>
        </p:nvSpPr>
        <p:spPr>
          <a:xfrm>
            <a:off x="525355" y="1917259"/>
            <a:ext cx="3306826" cy="4157472"/>
          </a:xfrm>
          <a:prstGeom prst="rect">
            <a:avLst/>
          </a:prstGeom>
          <a:noFill/>
        </p:spPr>
        <p:txBody>
          <a:bodyPr wrap="square" rtlCol="0">
            <a:spAutoFit/>
          </a:bodyPr>
          <a:lstStyle/>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数据分析服务：为客户提供数据分析和报告服务，帮助客户分析安检数据，优化安检流程。可以根据数据服务的复杂程度和频率收取费用。</a:t>
            </a:r>
          </a:p>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数据存储和管理：提供安全的数据存储和管理服务，确保客户的数据安全和合规性。按存储量和访问频率收取费用。</a:t>
            </a:r>
          </a:p>
          <a:p>
            <a:endParaRPr lang="zh-CN" altLang="en-US" dirty="0"/>
          </a:p>
        </p:txBody>
      </p:sp>
      <p:sp>
        <p:nvSpPr>
          <p:cNvPr id="14" name="文本框 13">
            <a:extLst>
              <a:ext uri="{FF2B5EF4-FFF2-40B4-BE49-F238E27FC236}">
                <a16:creationId xmlns:a16="http://schemas.microsoft.com/office/drawing/2014/main" id="{721AD43E-8CBA-C449-AE53-277578E52896}"/>
              </a:ext>
            </a:extLst>
          </p:cNvPr>
          <p:cNvSpPr txBox="1"/>
          <p:nvPr/>
        </p:nvSpPr>
        <p:spPr>
          <a:xfrm>
            <a:off x="4478231" y="1917259"/>
            <a:ext cx="3306826" cy="3779240"/>
          </a:xfrm>
          <a:prstGeom prst="rect">
            <a:avLst/>
          </a:prstGeom>
          <a:noFill/>
        </p:spPr>
        <p:txBody>
          <a:bodyPr wrap="square" rtlCol="0">
            <a:spAutoFit/>
          </a:bodyPr>
          <a:lstStyle/>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定制开发：根据客户的特殊需求提供定制化开发服务，包括特殊场景的算法优化、界面定制等。收取相应的开发费用。</a:t>
            </a:r>
          </a:p>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集成服务：与客户现有的安防系统进行集成，提供定制化的集成服务，确保系统无缝对接。按项目规模和复杂程度收取费用。</a:t>
            </a:r>
          </a:p>
        </p:txBody>
      </p:sp>
      <p:sp>
        <p:nvSpPr>
          <p:cNvPr id="20" name="文本框 19">
            <a:extLst>
              <a:ext uri="{FF2B5EF4-FFF2-40B4-BE49-F238E27FC236}">
                <a16:creationId xmlns:a16="http://schemas.microsoft.com/office/drawing/2014/main" id="{687106A6-168B-30E7-7576-03CC4F186755}"/>
              </a:ext>
            </a:extLst>
          </p:cNvPr>
          <p:cNvSpPr txBox="1"/>
          <p:nvPr/>
        </p:nvSpPr>
        <p:spPr>
          <a:xfrm>
            <a:off x="8511821" y="1917259"/>
            <a:ext cx="2939956" cy="4939814"/>
          </a:xfrm>
          <a:prstGeom prst="rect">
            <a:avLst/>
          </a:prstGeom>
          <a:noFill/>
        </p:spPr>
        <p:txBody>
          <a:bodyPr wrap="square" rtlCol="0">
            <a:spAutoFit/>
          </a:bodyPr>
          <a:lstStyle/>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战略合作：与大型安防公司、设备制造商和系统集成商建立战略合作伙伴关系，共同开发和推广市场。通过合作项目和联合销售获得收益。</a:t>
            </a:r>
          </a:p>
          <a:p>
            <a:pPr indent="304800" algn="just">
              <a:lnSpc>
                <a:spcPct val="150000"/>
              </a:lnSpc>
              <a:tabLst>
                <a:tab pos="457200" algn="l"/>
              </a:tabLs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政府和公共项目：参与政府和公共项目的招标，提供整体解决方案，争取政府采购合同，获得稳定的收入来源。</a:t>
            </a:r>
          </a:p>
          <a:p>
            <a:endParaRPr lang="zh-CN" altLang="en-US" dirty="0"/>
          </a:p>
        </p:txBody>
      </p:sp>
    </p:spTree>
    <p:custDataLst>
      <p:tags r:id="rId1"/>
    </p:custDataLst>
    <p:extLst>
      <p:ext uri="{BB962C8B-B14F-4D97-AF65-F5344CB8AC3E}">
        <p14:creationId xmlns:p14="http://schemas.microsoft.com/office/powerpoint/2010/main" val="2944765625"/>
      </p:ext>
    </p:extLst>
  </p:cSld>
  <p:clrMapOvr>
    <a:masterClrMapping/>
  </p:clrMapOvr>
  <mc:AlternateContent xmlns:mc="http://schemas.openxmlformats.org/markup-compatibility/2006">
    <mc:Choice xmlns:p14="http://schemas.microsoft.com/office/powerpoint/2010/main" Requires="p14">
      <p:transition spd="slow" p14:dur="2000" advTm="8853"/>
    </mc:Choice>
    <mc:Fallback>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415369" y="288574"/>
            <a:ext cx="1454244" cy="584775"/>
          </a:xfrm>
          <a:prstGeom prst="rect">
            <a:avLst/>
          </a:prstGeom>
          <a:noFill/>
        </p:spPr>
        <p:txBody>
          <a:bodyPr wrap="none" rtlCol="0" anchor="ctr">
            <a:spAutoFit/>
          </a:bodyPr>
          <a:lstStyle>
            <a:defPPr>
              <a:defRPr lang="zh-CN"/>
            </a:defPPr>
            <a:lvl1pPr>
              <a:defRPr sz="3200" spc="200">
                <a:solidFill>
                  <a:srgbClr val="245188"/>
                </a:solidFill>
                <a:effectLst>
                  <a:outerShdw blurRad="127000" dist="63500" dir="2700000" algn="tl" rotWithShape="0">
                    <a:schemeClr val="accent1">
                      <a:alpha val="20000"/>
                    </a:schemeClr>
                  </a:outerShdw>
                </a:effectLst>
                <a:latin typeface="+mj-ea"/>
                <a:ea typeface="+mj-ea"/>
              </a:defRPr>
            </a:lvl1pPr>
          </a:lstStyle>
          <a:p>
            <a:r>
              <a:rPr lang="zh-CN" altLang="en-US" spc="100" dirty="0">
                <a:solidFill>
                  <a:srgbClr val="FBFBFB"/>
                </a:solidFill>
                <a:effectLst/>
              </a:rPr>
              <a:t>盈利式</a:t>
            </a:r>
          </a:p>
        </p:txBody>
      </p:sp>
      <p:sp>
        <p:nvSpPr>
          <p:cNvPr id="21" name="Text Box 32"/>
          <p:cNvSpPr txBox="1"/>
          <p:nvPr/>
        </p:nvSpPr>
        <p:spPr>
          <a:xfrm>
            <a:off x="5050303" y="1009719"/>
            <a:ext cx="2087033" cy="521970"/>
          </a:xfrm>
          <a:prstGeom prst="rect">
            <a:avLst/>
          </a:prstGeom>
          <a:noFill/>
          <a:ln w="9525">
            <a:noFill/>
            <a:miter/>
          </a:ln>
        </p:spPr>
        <p:txBody>
          <a:bodyPr anchor="ctr">
            <a:spAutoFit/>
          </a:bodyPr>
          <a:lstStyle/>
          <a:p>
            <a:pPr marR="0" algn="ctr" defTabSz="914400" eaLnBrk="1" hangingPunct="1">
              <a:spcBef>
                <a:spcPct val="20000"/>
              </a:spcBef>
              <a:buClrTx/>
              <a:buSzTx/>
              <a:buFont typeface="Arial" panose="020B0604020202020204" pitchFamily="34" charset="0"/>
              <a:buNone/>
              <a:defRPr/>
            </a:pPr>
            <a:r>
              <a:rPr kumimoji="0" lang="zh-CN" altLang="en-US" sz="2800" kern="1200" cap="none" spc="0" normalizeH="0" baseline="0" noProof="0" dirty="0">
                <a:solidFill>
                  <a:schemeClr val="accent1"/>
                </a:solidFill>
                <a:effectLst/>
                <a:latin typeface="+mj-ea"/>
                <a:ea typeface="+mj-ea"/>
              </a:rPr>
              <a:t>盈利布局</a:t>
            </a:r>
          </a:p>
        </p:txBody>
      </p:sp>
      <p:sp>
        <p:nvSpPr>
          <p:cNvPr id="22" name="AutoShape 34"/>
          <p:cNvSpPr/>
          <p:nvPr/>
        </p:nvSpPr>
        <p:spPr>
          <a:xfrm>
            <a:off x="7075952" y="1079146"/>
            <a:ext cx="842433" cy="383117"/>
          </a:xfrm>
          <a:custGeom>
            <a:avLst/>
            <a:gdLst/>
            <a:ahLst/>
            <a:cxnLst>
              <a:cxn ang="0">
                <a:pos x="473869" y="0"/>
              </a:cxn>
              <a:cxn ang="0">
                <a:pos x="473869" y="71835"/>
              </a:cxn>
              <a:cxn ang="0">
                <a:pos x="98723" y="71835"/>
              </a:cxn>
              <a:cxn ang="0">
                <a:pos x="98723" y="215504"/>
              </a:cxn>
              <a:cxn ang="0">
                <a:pos x="473869" y="215504"/>
              </a:cxn>
              <a:cxn ang="0">
                <a:pos x="473869" y="287338"/>
              </a:cxn>
              <a:cxn ang="0">
                <a:pos x="631825" y="143669"/>
              </a:cxn>
              <a:cxn ang="0">
                <a:pos x="473869" y="0"/>
              </a:cxn>
              <a:cxn ang="0">
                <a:pos x="39489" y="71835"/>
              </a:cxn>
              <a:cxn ang="0">
                <a:pos x="39489" y="215504"/>
              </a:cxn>
              <a:cxn ang="0">
                <a:pos x="78978" y="215504"/>
              </a:cxn>
              <a:cxn ang="0">
                <a:pos x="78978" y="71835"/>
              </a:cxn>
              <a:cxn ang="0">
                <a:pos x="39489" y="71835"/>
              </a:cxn>
              <a:cxn ang="0">
                <a:pos x="0" y="71835"/>
              </a:cxn>
              <a:cxn ang="0">
                <a:pos x="0" y="215504"/>
              </a:cxn>
              <a:cxn ang="0">
                <a:pos x="19745" y="215504"/>
              </a:cxn>
              <a:cxn ang="0">
                <a:pos x="19745" y="71835"/>
              </a:cxn>
              <a:cxn ang="0">
                <a:pos x="0" y="71835"/>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alpha val="55000"/>
            </a:schemeClr>
          </a:solidFill>
          <a:ln w="9525">
            <a:noFill/>
          </a:ln>
        </p:spPr>
        <p:txBody>
          <a:bodyPr/>
          <a:lstStyle/>
          <a:p>
            <a:endParaRPr lang="zh-CN" altLang="en-US" sz="100"/>
          </a:p>
        </p:txBody>
      </p:sp>
      <p:sp>
        <p:nvSpPr>
          <p:cNvPr id="23" name="AutoShape 35"/>
          <p:cNvSpPr/>
          <p:nvPr/>
        </p:nvSpPr>
        <p:spPr>
          <a:xfrm flipH="1">
            <a:off x="4278777" y="1079146"/>
            <a:ext cx="899584" cy="383117"/>
          </a:xfrm>
          <a:custGeom>
            <a:avLst/>
            <a:gdLst/>
            <a:ahLst/>
            <a:cxnLst>
              <a:cxn ang="0">
                <a:pos x="506016" y="0"/>
              </a:cxn>
              <a:cxn ang="0">
                <a:pos x="506016" y="71835"/>
              </a:cxn>
              <a:cxn ang="0">
                <a:pos x="105420" y="71835"/>
              </a:cxn>
              <a:cxn ang="0">
                <a:pos x="105420" y="215504"/>
              </a:cxn>
              <a:cxn ang="0">
                <a:pos x="506016" y="215504"/>
              </a:cxn>
              <a:cxn ang="0">
                <a:pos x="506016" y="287338"/>
              </a:cxn>
              <a:cxn ang="0">
                <a:pos x="674688" y="143669"/>
              </a:cxn>
              <a:cxn ang="0">
                <a:pos x="506016" y="0"/>
              </a:cxn>
              <a:cxn ang="0">
                <a:pos x="42168" y="71835"/>
              </a:cxn>
              <a:cxn ang="0">
                <a:pos x="42168" y="215504"/>
              </a:cxn>
              <a:cxn ang="0">
                <a:pos x="84336" y="215504"/>
              </a:cxn>
              <a:cxn ang="0">
                <a:pos x="84336" y="71835"/>
              </a:cxn>
              <a:cxn ang="0">
                <a:pos x="42168" y="71835"/>
              </a:cxn>
              <a:cxn ang="0">
                <a:pos x="0" y="71835"/>
              </a:cxn>
              <a:cxn ang="0">
                <a:pos x="0" y="215504"/>
              </a:cxn>
              <a:cxn ang="0">
                <a:pos x="21084" y="215504"/>
              </a:cxn>
              <a:cxn ang="0">
                <a:pos x="21084" y="71835"/>
              </a:cxn>
              <a:cxn ang="0">
                <a:pos x="0" y="71835"/>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alpha val="55000"/>
            </a:schemeClr>
          </a:solidFill>
          <a:ln w="9525" cap="flat" cmpd="sng">
            <a:noFill/>
            <a:prstDash val="solid"/>
            <a:round/>
            <a:headEnd type="none" w="med" len="med"/>
            <a:tailEnd type="none" w="med" len="med"/>
          </a:ln>
        </p:spPr>
        <p:txBody>
          <a:bodyPr/>
          <a:lstStyle/>
          <a:p>
            <a:endParaRPr lang="zh-CN" altLang="en-US" sz="100"/>
          </a:p>
        </p:txBody>
      </p:sp>
      <p:sp>
        <p:nvSpPr>
          <p:cNvPr id="28" name="모서리가 둥근 직사각형 140"/>
          <p:cNvSpPr/>
          <p:nvPr/>
        </p:nvSpPr>
        <p:spPr>
          <a:xfrm>
            <a:off x="1473200" y="1008852"/>
            <a:ext cx="2258419" cy="528784"/>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运营初期</a:t>
            </a:r>
          </a:p>
        </p:txBody>
      </p:sp>
      <p:sp>
        <p:nvSpPr>
          <p:cNvPr id="47" name="모서리가 둥근 직사각형 140"/>
          <p:cNvSpPr/>
          <p:nvPr/>
        </p:nvSpPr>
        <p:spPr>
          <a:xfrm>
            <a:off x="8043270" y="1006312"/>
            <a:ext cx="2258419" cy="528784"/>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运营成熟期</a:t>
            </a:r>
          </a:p>
        </p:txBody>
      </p:sp>
      <p:sp>
        <p:nvSpPr>
          <p:cNvPr id="49" name="矩形 48"/>
          <p:cNvSpPr/>
          <p:nvPr/>
        </p:nvSpPr>
        <p:spPr>
          <a:xfrm>
            <a:off x="154623" y="1673941"/>
            <a:ext cx="4894838" cy="1640205"/>
          </a:xfrm>
          <a:prstGeom prst="rect">
            <a:avLst/>
          </a:prstGeom>
        </p:spPr>
        <p:txBody>
          <a:bodyPr wrap="square">
            <a:spAutoFit/>
          </a:bodyPr>
          <a:lstStyle/>
          <a:p>
            <a:pPr lvl="0" algn="ctr" defTabSz="1276985" eaLnBrk="1" latinLnBrk="1" hangingPunct="1">
              <a:lnSpc>
                <a:spcPct val="120000"/>
              </a:lnSpc>
              <a:spcBef>
                <a:spcPts val="0"/>
              </a:spcBef>
              <a:spcAft>
                <a:spcPts val="0"/>
              </a:spcAft>
              <a:defRPr/>
            </a:pPr>
            <a:r>
              <a:rPr lang="en-US" altLang="zh-CN" sz="2000" b="1" noProof="1">
                <a:solidFill>
                  <a:schemeClr val="tx2"/>
                </a:solidFill>
                <a:latin typeface="+mn-ea"/>
                <a:cs typeface="+mn-ea"/>
                <a:sym typeface="+mn-ea"/>
              </a:rPr>
              <a:t>2024-2026</a:t>
            </a:r>
          </a:p>
          <a:p>
            <a:pPr lvl="0" defTabSz="1276985" eaLnBrk="1" latinLnBrk="1" hangingPunct="1">
              <a:lnSpc>
                <a:spcPct val="120000"/>
              </a:lnSpc>
              <a:spcBef>
                <a:spcPts val="0"/>
              </a:spcBef>
              <a:spcAft>
                <a:spcPts val="0"/>
              </a:spcAft>
              <a:defRPr/>
            </a:pPr>
            <a:r>
              <a:rPr lang="en-US" altLang="zh-CN" sz="1600" noProof="1">
                <a:solidFill>
                  <a:schemeClr val="tx2"/>
                </a:solidFill>
                <a:latin typeface="+mn-ea"/>
                <a:cs typeface="+mn-ea"/>
                <a:sym typeface="+mn-ea"/>
              </a:rPr>
              <a:t>    这一阶段主要面向超大宗调用API算法服务进行收费，以维持基本的服务器运行开销，</a:t>
            </a:r>
            <a:r>
              <a:rPr lang="zh-CN" altLang="en-US" sz="1600" noProof="1">
                <a:solidFill>
                  <a:schemeClr val="tx2"/>
                </a:solidFill>
                <a:latin typeface="+mn-ea"/>
                <a:cs typeface="+mn-ea"/>
                <a:sym typeface="+mn-ea"/>
              </a:rPr>
              <a:t>利用安徽友栄胜通信科技有限公司</a:t>
            </a:r>
            <a:r>
              <a:rPr lang="en-US" altLang="zh-CN" sz="1600" noProof="1">
                <a:solidFill>
                  <a:schemeClr val="tx2"/>
                </a:solidFill>
                <a:latin typeface="+mn-ea"/>
                <a:cs typeface="+mn-ea"/>
                <a:sym typeface="+mn-ea"/>
              </a:rPr>
              <a:t>   </a:t>
            </a:r>
            <a:r>
              <a:rPr lang="zh-CN" altLang="en-US" sz="1600" noProof="1">
                <a:solidFill>
                  <a:schemeClr val="tx2"/>
                </a:solidFill>
                <a:latin typeface="+mn-ea"/>
                <a:cs typeface="+mn-ea"/>
                <a:sym typeface="+mn-ea"/>
              </a:rPr>
              <a:t>提供的优质客户，</a:t>
            </a:r>
            <a:r>
              <a:rPr lang="en-US" altLang="zh-CN" sz="1600" noProof="1">
                <a:solidFill>
                  <a:schemeClr val="tx2"/>
                </a:solidFill>
                <a:latin typeface="+mn-ea"/>
                <a:cs typeface="+mn-ea"/>
                <a:sym typeface="+mn-ea"/>
              </a:rPr>
              <a:t>切实贯彻推广、培养客户为主，盈利为辅的营销策略。</a:t>
            </a:r>
          </a:p>
        </p:txBody>
      </p:sp>
      <p:sp>
        <p:nvSpPr>
          <p:cNvPr id="3" name="矩形 2"/>
          <p:cNvSpPr/>
          <p:nvPr/>
        </p:nvSpPr>
        <p:spPr>
          <a:xfrm>
            <a:off x="6724968" y="1673941"/>
            <a:ext cx="4894838" cy="1640205"/>
          </a:xfrm>
          <a:prstGeom prst="rect">
            <a:avLst/>
          </a:prstGeom>
        </p:spPr>
        <p:txBody>
          <a:bodyPr wrap="square">
            <a:spAutoFit/>
          </a:bodyPr>
          <a:lstStyle/>
          <a:p>
            <a:pPr lvl="0" indent="0" algn="ctr" defTabSz="1276985" eaLnBrk="1" latinLnBrk="1" hangingPunct="1">
              <a:lnSpc>
                <a:spcPct val="120000"/>
              </a:lnSpc>
              <a:spcBef>
                <a:spcPts val="0"/>
              </a:spcBef>
              <a:spcAft>
                <a:spcPts val="0"/>
              </a:spcAft>
              <a:buFont typeface="Arial" panose="020B0604020202020204" pitchFamily="34" charset="0"/>
              <a:buNone/>
              <a:defRPr/>
            </a:pPr>
            <a:r>
              <a:rPr lang="en-US" altLang="zh-CN" sz="2000" b="1" noProof="1">
                <a:solidFill>
                  <a:schemeClr val="tx2"/>
                </a:solidFill>
                <a:latin typeface="+mn-ea"/>
                <a:cs typeface="+mn-ea"/>
                <a:sym typeface="+mn-ea"/>
              </a:rPr>
              <a:t>2026-</a:t>
            </a:r>
            <a:r>
              <a:rPr lang="zh-CN" altLang="en-US" sz="2000" b="1" noProof="1">
                <a:solidFill>
                  <a:schemeClr val="tx2"/>
                </a:solidFill>
                <a:latin typeface="+mn-ea"/>
                <a:cs typeface="+mn-ea"/>
                <a:sym typeface="+mn-ea"/>
              </a:rPr>
              <a:t>？</a:t>
            </a:r>
          </a:p>
          <a:p>
            <a:pPr marL="285750" lvl="0" indent="-285750" defTabSz="1276985" eaLnBrk="1" latinLnBrk="1" hangingPunct="1">
              <a:lnSpc>
                <a:spcPct val="120000"/>
              </a:lnSpc>
              <a:spcBef>
                <a:spcPts val="0"/>
              </a:spcBef>
              <a:spcAft>
                <a:spcPts val="0"/>
              </a:spcAft>
              <a:buFont typeface="Arial" panose="020B0604020202020204" pitchFamily="34" charset="0"/>
              <a:buChar char="•"/>
              <a:defRPr/>
            </a:pPr>
            <a:r>
              <a:rPr lang="zh-CN" altLang="en-US" sz="1600" noProof="1">
                <a:solidFill>
                  <a:schemeClr val="tx2"/>
                </a:solidFill>
                <a:latin typeface="+mn-ea"/>
                <a:cs typeface="+mn-ea"/>
                <a:sym typeface="+mn-ea"/>
              </a:rPr>
              <a:t>面向中大宗算法调用盈利（调低盈利调用阈值）</a:t>
            </a:r>
          </a:p>
          <a:p>
            <a:pPr marL="285750" lvl="0" indent="-285750" defTabSz="1276985" eaLnBrk="1" latinLnBrk="1" hangingPunct="1">
              <a:lnSpc>
                <a:spcPct val="120000"/>
              </a:lnSpc>
              <a:spcBef>
                <a:spcPts val="0"/>
              </a:spcBef>
              <a:spcAft>
                <a:spcPts val="0"/>
              </a:spcAft>
              <a:buFont typeface="Arial" panose="020B0604020202020204" pitchFamily="34" charset="0"/>
              <a:buChar char="•"/>
              <a:defRPr/>
            </a:pPr>
            <a:r>
              <a:rPr lang="zh-CN" altLang="en-US" sz="1600" noProof="1">
                <a:solidFill>
                  <a:schemeClr val="tx2"/>
                </a:solidFill>
                <a:latin typeface="+mn-ea"/>
                <a:cs typeface="+mn-ea"/>
                <a:sym typeface="+mn-ea"/>
              </a:rPr>
              <a:t>面向特殊功能需求盈利</a:t>
            </a:r>
          </a:p>
          <a:p>
            <a:pPr marL="285750" lvl="0" indent="-285750" defTabSz="1276985" eaLnBrk="1" latinLnBrk="1" hangingPunct="1">
              <a:lnSpc>
                <a:spcPct val="120000"/>
              </a:lnSpc>
              <a:spcBef>
                <a:spcPts val="0"/>
              </a:spcBef>
              <a:spcAft>
                <a:spcPts val="0"/>
              </a:spcAft>
              <a:buFont typeface="Arial" panose="020B0604020202020204" pitchFamily="34" charset="0"/>
              <a:buChar char="•"/>
              <a:defRPr/>
            </a:pPr>
            <a:r>
              <a:rPr lang="zh-CN" altLang="en-US" sz="1600" noProof="1">
                <a:solidFill>
                  <a:schemeClr val="tx2"/>
                </a:solidFill>
                <a:latin typeface="+mn-ea"/>
                <a:cs typeface="+mn-ea"/>
                <a:sym typeface="+mn-ea"/>
              </a:rPr>
              <a:t>面向计算资源盈利</a:t>
            </a:r>
          </a:p>
          <a:p>
            <a:pPr marL="285750" lvl="0" indent="-285750" defTabSz="1276985" eaLnBrk="1" latinLnBrk="1" hangingPunct="1">
              <a:lnSpc>
                <a:spcPct val="120000"/>
              </a:lnSpc>
              <a:spcBef>
                <a:spcPts val="0"/>
              </a:spcBef>
              <a:spcAft>
                <a:spcPts val="0"/>
              </a:spcAft>
              <a:buFont typeface="Arial" panose="020B0604020202020204" pitchFamily="34" charset="0"/>
              <a:buChar char="•"/>
              <a:defRPr/>
            </a:pPr>
            <a:r>
              <a:rPr lang="zh-CN" altLang="en-US" sz="1600" noProof="1">
                <a:solidFill>
                  <a:schemeClr val="tx2"/>
                </a:solidFill>
                <a:latin typeface="+mn-ea"/>
                <a:cs typeface="+mn-ea"/>
                <a:sym typeface="+mn-ea"/>
              </a:rPr>
              <a:t>面向软件运维盈利</a:t>
            </a:r>
          </a:p>
        </p:txBody>
      </p:sp>
      <p:graphicFrame>
        <p:nvGraphicFramePr>
          <p:cNvPr id="2" name="表格 1"/>
          <p:cNvGraphicFramePr/>
          <p:nvPr>
            <p:custDataLst>
              <p:tags r:id="rId1"/>
            </p:custDataLst>
          </p:nvPr>
        </p:nvGraphicFramePr>
        <p:xfrm>
          <a:off x="104140" y="3390265"/>
          <a:ext cx="4800600" cy="1143000"/>
        </p:xfrm>
        <a:graphic>
          <a:graphicData uri="http://schemas.openxmlformats.org/drawingml/2006/table">
            <a:tbl>
              <a:tblPr firstRow="1" bandRow="1">
                <a:tableStyleId>{5C22544A-7EE6-4342-B048-85BDC9FD1C3A}</a:tableStyleId>
              </a:tblPr>
              <a:tblGrid>
                <a:gridCol w="2400300">
                  <a:extLst>
                    <a:ext uri="{9D8B030D-6E8A-4147-A177-3AD203B41FA5}">
                      <a16:colId xmlns:a16="http://schemas.microsoft.com/office/drawing/2014/main" val="20000"/>
                    </a:ext>
                  </a:extLst>
                </a:gridCol>
                <a:gridCol w="2400300">
                  <a:extLst>
                    <a:ext uri="{9D8B030D-6E8A-4147-A177-3AD203B41FA5}">
                      <a16:colId xmlns:a16="http://schemas.microsoft.com/office/drawing/2014/main" val="20001"/>
                    </a:ext>
                  </a:extLst>
                </a:gridCol>
              </a:tblGrid>
              <a:tr h="381000">
                <a:tc gridSpan="2">
                  <a:txBody>
                    <a:bodyPr/>
                    <a:lstStyle/>
                    <a:p>
                      <a:pPr algn="ctr">
                        <a:buNone/>
                      </a:pPr>
                      <a:r>
                        <a:rPr lang="zh-CN" altLang="en-US"/>
                        <a:t>按量付费</a:t>
                      </a:r>
                    </a:p>
                  </a:txBody>
                  <a:tcPr anchor="ctr"/>
                </a:tc>
                <a:tc hMerge="1">
                  <a:txBody>
                    <a:bodyPr/>
                    <a:lstStyle/>
                    <a:p>
                      <a:endParaRPr lang="zh-CN"/>
                    </a:p>
                  </a:txBody>
                  <a:tcPr anchor="ctr"/>
                </a:tc>
                <a:extLst>
                  <a:ext uri="{0D108BD9-81ED-4DB2-BD59-A6C34878D82A}">
                    <a16:rowId xmlns:a16="http://schemas.microsoft.com/office/drawing/2014/main" val="10000"/>
                  </a:ext>
                </a:extLst>
              </a:tr>
              <a:tr h="381000">
                <a:tc>
                  <a:txBody>
                    <a:bodyPr/>
                    <a:lstStyle/>
                    <a:p>
                      <a:pPr algn="ctr">
                        <a:buNone/>
                      </a:pPr>
                      <a:r>
                        <a:rPr lang="en-US" altLang="zh-CN"/>
                        <a:t>&lt;50000</a:t>
                      </a:r>
                      <a:r>
                        <a:rPr lang="zh-CN" altLang="en-US"/>
                        <a:t>次</a:t>
                      </a:r>
                      <a:r>
                        <a:rPr lang="en-US" altLang="zh-CN"/>
                        <a:t>API</a:t>
                      </a:r>
                      <a:r>
                        <a:rPr lang="zh-CN" altLang="en-US"/>
                        <a:t>调用</a:t>
                      </a:r>
                    </a:p>
                  </a:txBody>
                  <a:tcPr anchor="ctr"/>
                </a:tc>
                <a:tc>
                  <a:txBody>
                    <a:bodyPr/>
                    <a:lstStyle/>
                    <a:p>
                      <a:pPr algn="ctr">
                        <a:buNone/>
                      </a:pPr>
                      <a:r>
                        <a:rPr lang="en-US" altLang="zh-CN"/>
                        <a:t>&gt;50000</a:t>
                      </a:r>
                      <a:r>
                        <a:rPr lang="zh-CN" altLang="en-US"/>
                        <a:t>次</a:t>
                      </a:r>
                      <a:r>
                        <a:rPr lang="en-US" altLang="zh-CN"/>
                        <a:t>API</a:t>
                      </a:r>
                      <a:r>
                        <a:rPr lang="zh-CN" altLang="en-US"/>
                        <a:t>调用</a:t>
                      </a:r>
                    </a:p>
                  </a:txBody>
                  <a:tcPr anchor="ctr"/>
                </a:tc>
                <a:extLst>
                  <a:ext uri="{0D108BD9-81ED-4DB2-BD59-A6C34878D82A}">
                    <a16:rowId xmlns:a16="http://schemas.microsoft.com/office/drawing/2014/main" val="10001"/>
                  </a:ext>
                </a:extLst>
              </a:tr>
              <a:tr h="381000">
                <a:tc>
                  <a:txBody>
                    <a:bodyPr/>
                    <a:lstStyle/>
                    <a:p>
                      <a:pPr algn="ctr">
                        <a:buNone/>
                      </a:pPr>
                      <a:r>
                        <a:rPr lang="en-US" altLang="zh-CN"/>
                        <a:t>0</a:t>
                      </a:r>
                      <a:r>
                        <a:rPr lang="zh-CN" altLang="en-US"/>
                        <a:t>元</a:t>
                      </a:r>
                    </a:p>
                  </a:txBody>
                  <a:tcPr anchor="ctr"/>
                </a:tc>
                <a:tc>
                  <a:txBody>
                    <a:bodyPr/>
                    <a:lstStyle/>
                    <a:p>
                      <a:pPr algn="ctr">
                        <a:buNone/>
                      </a:pPr>
                      <a:r>
                        <a:rPr lang="en-US" altLang="zh-CN"/>
                        <a:t>0.002</a:t>
                      </a:r>
                      <a:r>
                        <a:rPr lang="zh-CN" altLang="en-US"/>
                        <a:t>元</a:t>
                      </a:r>
                      <a:r>
                        <a:rPr lang="en-US" altLang="zh-CN"/>
                        <a:t>/</a:t>
                      </a:r>
                      <a:r>
                        <a:rPr lang="zh-CN" altLang="en-US"/>
                        <a:t>次</a:t>
                      </a:r>
                    </a:p>
                  </a:txBody>
                  <a:tcPr anchor="ctr"/>
                </a:tc>
                <a:extLst>
                  <a:ext uri="{0D108BD9-81ED-4DB2-BD59-A6C34878D82A}">
                    <a16:rowId xmlns:a16="http://schemas.microsoft.com/office/drawing/2014/main" val="10002"/>
                  </a:ext>
                </a:extLst>
              </a:tr>
            </a:tbl>
          </a:graphicData>
        </a:graphic>
      </p:graphicFrame>
      <p:graphicFrame>
        <p:nvGraphicFramePr>
          <p:cNvPr id="4" name="表格 3"/>
          <p:cNvGraphicFramePr/>
          <p:nvPr>
            <p:custDataLst>
              <p:tags r:id="rId2"/>
            </p:custDataLst>
          </p:nvPr>
        </p:nvGraphicFramePr>
        <p:xfrm>
          <a:off x="104140" y="4533265"/>
          <a:ext cx="4804410" cy="2194560"/>
        </p:xfrm>
        <a:graphic>
          <a:graphicData uri="http://schemas.openxmlformats.org/drawingml/2006/table">
            <a:tbl>
              <a:tblPr firstRow="1" bandRow="1">
                <a:tableStyleId>{5C22544A-7EE6-4342-B048-85BDC9FD1C3A}</a:tableStyleId>
              </a:tblPr>
              <a:tblGrid>
                <a:gridCol w="1601470">
                  <a:extLst>
                    <a:ext uri="{9D8B030D-6E8A-4147-A177-3AD203B41FA5}">
                      <a16:colId xmlns:a16="http://schemas.microsoft.com/office/drawing/2014/main" val="20000"/>
                    </a:ext>
                  </a:extLst>
                </a:gridCol>
                <a:gridCol w="1601470">
                  <a:extLst>
                    <a:ext uri="{9D8B030D-6E8A-4147-A177-3AD203B41FA5}">
                      <a16:colId xmlns:a16="http://schemas.microsoft.com/office/drawing/2014/main" val="20001"/>
                    </a:ext>
                  </a:extLst>
                </a:gridCol>
                <a:gridCol w="1601470">
                  <a:extLst>
                    <a:ext uri="{9D8B030D-6E8A-4147-A177-3AD203B41FA5}">
                      <a16:colId xmlns:a16="http://schemas.microsoft.com/office/drawing/2014/main" val="20002"/>
                    </a:ext>
                  </a:extLst>
                </a:gridCol>
              </a:tblGrid>
              <a:tr h="365760">
                <a:tc gridSpan="3">
                  <a:txBody>
                    <a:bodyPr/>
                    <a:lstStyle/>
                    <a:p>
                      <a:pPr algn="ctr">
                        <a:buNone/>
                      </a:pPr>
                      <a:r>
                        <a:rPr lang="zh-CN" altLang="en-US"/>
                        <a:t>按</a:t>
                      </a:r>
                      <a:r>
                        <a:rPr lang="en-US" altLang="zh-CN"/>
                        <a:t>QPS</a:t>
                      </a:r>
                      <a:r>
                        <a:rPr lang="zh-CN" altLang="en-US"/>
                        <a:t>付费</a:t>
                      </a:r>
                    </a:p>
                  </a:txBody>
                  <a:tcPr anchor="ctr"/>
                </a:tc>
                <a:tc hMerge="1">
                  <a:txBody>
                    <a:bodyPr/>
                    <a:lstStyle/>
                    <a:p>
                      <a:endParaRPr lang="zh-CN"/>
                    </a:p>
                  </a:txBody>
                  <a:tcPr anchor="ctr"/>
                </a:tc>
                <a:tc hMerge="1">
                  <a:txBody>
                    <a:bodyPr/>
                    <a:lstStyle/>
                    <a:p>
                      <a:endParaRPr lang="zh-CN"/>
                    </a:p>
                  </a:txBody>
                  <a:tcPr anchor="ctr"/>
                </a:tc>
                <a:extLst>
                  <a:ext uri="{0D108BD9-81ED-4DB2-BD59-A6C34878D82A}">
                    <a16:rowId xmlns:a16="http://schemas.microsoft.com/office/drawing/2014/main" val="10000"/>
                  </a:ext>
                </a:extLst>
              </a:tr>
              <a:tr h="365760">
                <a:tc>
                  <a:txBody>
                    <a:bodyPr/>
                    <a:lstStyle/>
                    <a:p>
                      <a:pPr algn="ctr">
                        <a:buNone/>
                      </a:pPr>
                      <a:r>
                        <a:rPr lang="en-US" altLang="zh-CN" sz="1600"/>
                        <a:t>QPS</a:t>
                      </a:r>
                      <a:r>
                        <a:rPr lang="zh-CN" altLang="en-US" sz="1600"/>
                        <a:t>数量</a:t>
                      </a:r>
                    </a:p>
                  </a:txBody>
                  <a:tcPr anchor="ctr"/>
                </a:tc>
                <a:tc>
                  <a:txBody>
                    <a:bodyPr/>
                    <a:lstStyle/>
                    <a:p>
                      <a:pPr algn="ctr">
                        <a:buNone/>
                      </a:pPr>
                      <a:r>
                        <a:rPr lang="zh-CN" altLang="en-US" sz="1600"/>
                        <a:t>按月购买</a:t>
                      </a:r>
                    </a:p>
                  </a:txBody>
                  <a:tcPr anchor="ctr"/>
                </a:tc>
                <a:tc>
                  <a:txBody>
                    <a:bodyPr/>
                    <a:lstStyle/>
                    <a:p>
                      <a:pPr algn="ctr">
                        <a:buNone/>
                      </a:pPr>
                      <a:r>
                        <a:rPr lang="zh-CN" altLang="en-US" sz="1600"/>
                        <a:t>按天购买</a:t>
                      </a:r>
                    </a:p>
                  </a:txBody>
                  <a:tcPr anchor="ctr"/>
                </a:tc>
                <a:extLst>
                  <a:ext uri="{0D108BD9-81ED-4DB2-BD59-A6C34878D82A}">
                    <a16:rowId xmlns:a16="http://schemas.microsoft.com/office/drawing/2014/main" val="10001"/>
                  </a:ext>
                </a:extLst>
              </a:tr>
              <a:tr h="365760">
                <a:tc>
                  <a:txBody>
                    <a:bodyPr/>
                    <a:lstStyle/>
                    <a:p>
                      <a:pPr algn="ctr">
                        <a:buNone/>
                      </a:pPr>
                      <a:r>
                        <a:rPr lang="en-US" altLang="zh-CN" sz="1600"/>
                        <a:t>0-10</a:t>
                      </a:r>
                    </a:p>
                  </a:txBody>
                  <a:tcPr anchor="ctr"/>
                </a:tc>
                <a:tc>
                  <a:txBody>
                    <a:bodyPr/>
                    <a:lstStyle/>
                    <a:p>
                      <a:pPr algn="ctr">
                        <a:buNone/>
                      </a:pPr>
                      <a:r>
                        <a:rPr lang="en-US" altLang="zh-CN" sz="1600"/>
                        <a:t>0</a:t>
                      </a:r>
                      <a:r>
                        <a:rPr lang="zh-CN" altLang="en-US" sz="1600"/>
                        <a:t>元</a:t>
                      </a:r>
                      <a:r>
                        <a:rPr lang="en-US" altLang="zh-CN" sz="1600"/>
                        <a:t>/</a:t>
                      </a:r>
                      <a:r>
                        <a:rPr lang="zh-CN" altLang="en-US" sz="1600"/>
                        <a:t>月</a:t>
                      </a:r>
                      <a:r>
                        <a:rPr lang="en-US" altLang="zh-CN" sz="1600"/>
                        <a:t>/QPS</a:t>
                      </a:r>
                    </a:p>
                  </a:txBody>
                  <a:tcPr anchor="ctr"/>
                </a:tc>
                <a:tc>
                  <a:txBody>
                    <a:bodyPr/>
                    <a:lstStyle/>
                    <a:p>
                      <a:pPr algn="ctr">
                        <a:buNone/>
                      </a:pPr>
                      <a:r>
                        <a:rPr lang="en-US" altLang="zh-CN" sz="1600">
                          <a:sym typeface="+mn-ea"/>
                        </a:rPr>
                        <a:t>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en-US" altLang="zh-CN" sz="1600"/>
                    </a:p>
                  </a:txBody>
                  <a:tcPr anchor="ctr"/>
                </a:tc>
                <a:extLst>
                  <a:ext uri="{0D108BD9-81ED-4DB2-BD59-A6C34878D82A}">
                    <a16:rowId xmlns:a16="http://schemas.microsoft.com/office/drawing/2014/main" val="10002"/>
                  </a:ext>
                </a:extLst>
              </a:tr>
              <a:tr h="365760">
                <a:tc>
                  <a:txBody>
                    <a:bodyPr/>
                    <a:lstStyle/>
                    <a:p>
                      <a:pPr algn="ctr">
                        <a:buNone/>
                      </a:pPr>
                      <a:r>
                        <a:rPr lang="en-US" altLang="zh-CN" sz="1600"/>
                        <a:t>11-50</a:t>
                      </a:r>
                    </a:p>
                  </a:txBody>
                  <a:tcPr anchor="ctr"/>
                </a:tc>
                <a:tc>
                  <a:txBody>
                    <a:bodyPr/>
                    <a:lstStyle/>
                    <a:p>
                      <a:pPr algn="ctr">
                        <a:buNone/>
                      </a:pPr>
                      <a:r>
                        <a:rPr lang="en-US" altLang="zh-CN" sz="1600">
                          <a:sym typeface="+mn-ea"/>
                        </a:rPr>
                        <a:t>200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tc>
                  <a:txBody>
                    <a:bodyPr/>
                    <a:lstStyle/>
                    <a:p>
                      <a:pPr algn="ctr">
                        <a:buNone/>
                      </a:pPr>
                      <a:r>
                        <a:rPr lang="en-US" altLang="zh-CN" sz="1600">
                          <a:sym typeface="+mn-ea"/>
                        </a:rPr>
                        <a:t>20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extLst>
                  <a:ext uri="{0D108BD9-81ED-4DB2-BD59-A6C34878D82A}">
                    <a16:rowId xmlns:a16="http://schemas.microsoft.com/office/drawing/2014/main" val="10003"/>
                  </a:ext>
                </a:extLst>
              </a:tr>
              <a:tr h="365760">
                <a:tc>
                  <a:txBody>
                    <a:bodyPr/>
                    <a:lstStyle/>
                    <a:p>
                      <a:pPr algn="ctr">
                        <a:buNone/>
                      </a:pPr>
                      <a:r>
                        <a:rPr lang="en-US" altLang="zh-CN" sz="1600"/>
                        <a:t>50-100</a:t>
                      </a:r>
                    </a:p>
                  </a:txBody>
                  <a:tcPr anchor="ctr"/>
                </a:tc>
                <a:tc>
                  <a:txBody>
                    <a:bodyPr/>
                    <a:lstStyle/>
                    <a:p>
                      <a:pPr algn="ctr">
                        <a:buNone/>
                      </a:pPr>
                      <a:r>
                        <a:rPr lang="en-US" altLang="zh-CN" sz="1600">
                          <a:sym typeface="+mn-ea"/>
                        </a:rPr>
                        <a:t>100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tc>
                  <a:txBody>
                    <a:bodyPr/>
                    <a:lstStyle/>
                    <a:p>
                      <a:pPr algn="ctr">
                        <a:buNone/>
                      </a:pPr>
                      <a:r>
                        <a:rPr lang="en-US" altLang="zh-CN" sz="1600">
                          <a:sym typeface="+mn-ea"/>
                        </a:rPr>
                        <a:t>10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extLst>
                  <a:ext uri="{0D108BD9-81ED-4DB2-BD59-A6C34878D82A}">
                    <a16:rowId xmlns:a16="http://schemas.microsoft.com/office/drawing/2014/main" val="10004"/>
                  </a:ext>
                </a:extLst>
              </a:tr>
              <a:tr h="365760">
                <a:tc>
                  <a:txBody>
                    <a:bodyPr/>
                    <a:lstStyle/>
                    <a:p>
                      <a:pPr algn="ctr">
                        <a:buNone/>
                      </a:pPr>
                      <a:r>
                        <a:rPr lang="en-US" altLang="zh-CN" sz="1600"/>
                        <a:t>&gt;101</a:t>
                      </a:r>
                    </a:p>
                  </a:txBody>
                  <a:tcPr anchor="ctr"/>
                </a:tc>
                <a:tc>
                  <a:txBody>
                    <a:bodyPr/>
                    <a:lstStyle/>
                    <a:p>
                      <a:pPr algn="ctr">
                        <a:buNone/>
                      </a:pPr>
                      <a:r>
                        <a:rPr lang="en-US" altLang="zh-CN" sz="1600">
                          <a:sym typeface="+mn-ea"/>
                        </a:rPr>
                        <a:t>50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tc>
                  <a:txBody>
                    <a:bodyPr/>
                    <a:lstStyle/>
                    <a:p>
                      <a:pPr algn="ctr">
                        <a:buNone/>
                      </a:pPr>
                      <a:r>
                        <a:rPr lang="en-US" altLang="zh-CN" sz="1600">
                          <a:sym typeface="+mn-ea"/>
                        </a:rPr>
                        <a:t>5</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extLst>
                  <a:ext uri="{0D108BD9-81ED-4DB2-BD59-A6C34878D82A}">
                    <a16:rowId xmlns:a16="http://schemas.microsoft.com/office/drawing/2014/main" val="10005"/>
                  </a:ext>
                </a:extLst>
              </a:tr>
            </a:tbl>
          </a:graphicData>
        </a:graphic>
      </p:graphicFrame>
      <p:graphicFrame>
        <p:nvGraphicFramePr>
          <p:cNvPr id="5" name="表格 4"/>
          <p:cNvGraphicFramePr/>
          <p:nvPr>
            <p:custDataLst>
              <p:tags r:id="rId3"/>
            </p:custDataLst>
          </p:nvPr>
        </p:nvGraphicFramePr>
        <p:xfrm>
          <a:off x="6725285" y="3314065"/>
          <a:ext cx="4800600" cy="1143000"/>
        </p:xfrm>
        <a:graphic>
          <a:graphicData uri="http://schemas.openxmlformats.org/drawingml/2006/table">
            <a:tbl>
              <a:tblPr firstRow="1" bandRow="1">
                <a:tableStyleId>{5C22544A-7EE6-4342-B048-85BDC9FD1C3A}</a:tableStyleId>
              </a:tblPr>
              <a:tblGrid>
                <a:gridCol w="2400300">
                  <a:extLst>
                    <a:ext uri="{9D8B030D-6E8A-4147-A177-3AD203B41FA5}">
                      <a16:colId xmlns:a16="http://schemas.microsoft.com/office/drawing/2014/main" val="20000"/>
                    </a:ext>
                  </a:extLst>
                </a:gridCol>
                <a:gridCol w="2400300">
                  <a:extLst>
                    <a:ext uri="{9D8B030D-6E8A-4147-A177-3AD203B41FA5}">
                      <a16:colId xmlns:a16="http://schemas.microsoft.com/office/drawing/2014/main" val="20001"/>
                    </a:ext>
                  </a:extLst>
                </a:gridCol>
              </a:tblGrid>
              <a:tr h="381000">
                <a:tc gridSpan="2">
                  <a:txBody>
                    <a:bodyPr/>
                    <a:lstStyle/>
                    <a:p>
                      <a:pPr algn="ctr">
                        <a:buNone/>
                      </a:pPr>
                      <a:r>
                        <a:rPr lang="zh-CN" altLang="en-US"/>
                        <a:t>按量付费</a:t>
                      </a:r>
                    </a:p>
                  </a:txBody>
                  <a:tcPr anchor="ctr"/>
                </a:tc>
                <a:tc hMerge="1">
                  <a:txBody>
                    <a:bodyPr/>
                    <a:lstStyle/>
                    <a:p>
                      <a:endParaRPr lang="zh-CN"/>
                    </a:p>
                  </a:txBody>
                  <a:tcPr anchor="ctr"/>
                </a:tc>
                <a:extLst>
                  <a:ext uri="{0D108BD9-81ED-4DB2-BD59-A6C34878D82A}">
                    <a16:rowId xmlns:a16="http://schemas.microsoft.com/office/drawing/2014/main" val="10000"/>
                  </a:ext>
                </a:extLst>
              </a:tr>
              <a:tr h="381000">
                <a:tc>
                  <a:txBody>
                    <a:bodyPr/>
                    <a:lstStyle/>
                    <a:p>
                      <a:pPr algn="ctr">
                        <a:buNone/>
                      </a:pPr>
                      <a:r>
                        <a:rPr lang="en-US" altLang="zh-CN"/>
                        <a:t>&lt;10000</a:t>
                      </a:r>
                      <a:r>
                        <a:rPr lang="zh-CN" altLang="en-US"/>
                        <a:t>次</a:t>
                      </a:r>
                      <a:r>
                        <a:rPr lang="en-US" altLang="zh-CN"/>
                        <a:t>API</a:t>
                      </a:r>
                      <a:r>
                        <a:rPr lang="zh-CN" altLang="en-US"/>
                        <a:t>调用</a:t>
                      </a:r>
                    </a:p>
                  </a:txBody>
                  <a:tcPr anchor="ctr"/>
                </a:tc>
                <a:tc>
                  <a:txBody>
                    <a:bodyPr/>
                    <a:lstStyle/>
                    <a:p>
                      <a:pPr algn="ctr">
                        <a:buNone/>
                      </a:pPr>
                      <a:r>
                        <a:rPr lang="en-US" altLang="zh-CN"/>
                        <a:t>&gt;10000</a:t>
                      </a:r>
                      <a:r>
                        <a:rPr lang="zh-CN" altLang="en-US"/>
                        <a:t>次</a:t>
                      </a:r>
                      <a:r>
                        <a:rPr lang="en-US" altLang="zh-CN"/>
                        <a:t>API</a:t>
                      </a:r>
                      <a:r>
                        <a:rPr lang="zh-CN" altLang="en-US"/>
                        <a:t>调用</a:t>
                      </a:r>
                    </a:p>
                  </a:txBody>
                  <a:tcPr anchor="ctr"/>
                </a:tc>
                <a:extLst>
                  <a:ext uri="{0D108BD9-81ED-4DB2-BD59-A6C34878D82A}">
                    <a16:rowId xmlns:a16="http://schemas.microsoft.com/office/drawing/2014/main" val="10001"/>
                  </a:ext>
                </a:extLst>
              </a:tr>
              <a:tr h="381000">
                <a:tc>
                  <a:txBody>
                    <a:bodyPr/>
                    <a:lstStyle/>
                    <a:p>
                      <a:pPr algn="ctr">
                        <a:buNone/>
                      </a:pPr>
                      <a:r>
                        <a:rPr lang="en-US" altLang="zh-CN"/>
                        <a:t>0</a:t>
                      </a:r>
                      <a:r>
                        <a:rPr lang="zh-CN" altLang="en-US"/>
                        <a:t>元</a:t>
                      </a:r>
                    </a:p>
                  </a:txBody>
                  <a:tcPr anchor="ctr"/>
                </a:tc>
                <a:tc>
                  <a:txBody>
                    <a:bodyPr/>
                    <a:lstStyle/>
                    <a:p>
                      <a:pPr algn="ctr">
                        <a:buNone/>
                      </a:pPr>
                      <a:r>
                        <a:rPr lang="en-US" altLang="zh-CN"/>
                        <a:t>0.002</a:t>
                      </a:r>
                      <a:r>
                        <a:rPr lang="zh-CN" altLang="en-US"/>
                        <a:t>元</a:t>
                      </a:r>
                      <a:r>
                        <a:rPr lang="en-US" altLang="zh-CN"/>
                        <a:t>/</a:t>
                      </a:r>
                      <a:r>
                        <a:rPr lang="zh-CN" altLang="en-US"/>
                        <a:t>次</a:t>
                      </a:r>
                    </a:p>
                  </a:txBody>
                  <a:tcPr anchor="ctr"/>
                </a:tc>
                <a:extLst>
                  <a:ext uri="{0D108BD9-81ED-4DB2-BD59-A6C34878D82A}">
                    <a16:rowId xmlns:a16="http://schemas.microsoft.com/office/drawing/2014/main" val="10002"/>
                  </a:ext>
                </a:extLst>
              </a:tr>
            </a:tbl>
          </a:graphicData>
        </a:graphic>
      </p:graphicFrame>
      <p:graphicFrame>
        <p:nvGraphicFramePr>
          <p:cNvPr id="6" name="表格 5"/>
          <p:cNvGraphicFramePr/>
          <p:nvPr>
            <p:custDataLst>
              <p:tags r:id="rId4"/>
            </p:custDataLst>
          </p:nvPr>
        </p:nvGraphicFramePr>
        <p:xfrm>
          <a:off x="6725285" y="4533265"/>
          <a:ext cx="4804410" cy="2194560"/>
        </p:xfrm>
        <a:graphic>
          <a:graphicData uri="http://schemas.openxmlformats.org/drawingml/2006/table">
            <a:tbl>
              <a:tblPr firstRow="1" bandRow="1">
                <a:tableStyleId>{5C22544A-7EE6-4342-B048-85BDC9FD1C3A}</a:tableStyleId>
              </a:tblPr>
              <a:tblGrid>
                <a:gridCol w="1601470">
                  <a:extLst>
                    <a:ext uri="{9D8B030D-6E8A-4147-A177-3AD203B41FA5}">
                      <a16:colId xmlns:a16="http://schemas.microsoft.com/office/drawing/2014/main" val="20000"/>
                    </a:ext>
                  </a:extLst>
                </a:gridCol>
                <a:gridCol w="1601470">
                  <a:extLst>
                    <a:ext uri="{9D8B030D-6E8A-4147-A177-3AD203B41FA5}">
                      <a16:colId xmlns:a16="http://schemas.microsoft.com/office/drawing/2014/main" val="20001"/>
                    </a:ext>
                  </a:extLst>
                </a:gridCol>
                <a:gridCol w="1601470">
                  <a:extLst>
                    <a:ext uri="{9D8B030D-6E8A-4147-A177-3AD203B41FA5}">
                      <a16:colId xmlns:a16="http://schemas.microsoft.com/office/drawing/2014/main" val="20002"/>
                    </a:ext>
                  </a:extLst>
                </a:gridCol>
              </a:tblGrid>
              <a:tr h="365760">
                <a:tc gridSpan="3">
                  <a:txBody>
                    <a:bodyPr/>
                    <a:lstStyle/>
                    <a:p>
                      <a:pPr algn="ctr">
                        <a:buNone/>
                      </a:pPr>
                      <a:r>
                        <a:rPr lang="zh-CN" altLang="en-US"/>
                        <a:t>按</a:t>
                      </a:r>
                      <a:r>
                        <a:rPr lang="en-US" altLang="zh-CN"/>
                        <a:t>QPS</a:t>
                      </a:r>
                      <a:r>
                        <a:rPr lang="zh-CN" altLang="en-US"/>
                        <a:t>付费</a:t>
                      </a:r>
                    </a:p>
                  </a:txBody>
                  <a:tcPr anchor="ctr"/>
                </a:tc>
                <a:tc hMerge="1">
                  <a:txBody>
                    <a:bodyPr/>
                    <a:lstStyle/>
                    <a:p>
                      <a:endParaRPr lang="zh-CN"/>
                    </a:p>
                  </a:txBody>
                  <a:tcPr anchor="ctr"/>
                </a:tc>
                <a:tc hMerge="1">
                  <a:txBody>
                    <a:bodyPr/>
                    <a:lstStyle/>
                    <a:p>
                      <a:endParaRPr lang="zh-CN"/>
                    </a:p>
                  </a:txBody>
                  <a:tcPr anchor="ctr"/>
                </a:tc>
                <a:extLst>
                  <a:ext uri="{0D108BD9-81ED-4DB2-BD59-A6C34878D82A}">
                    <a16:rowId xmlns:a16="http://schemas.microsoft.com/office/drawing/2014/main" val="10000"/>
                  </a:ext>
                </a:extLst>
              </a:tr>
              <a:tr h="365760">
                <a:tc>
                  <a:txBody>
                    <a:bodyPr/>
                    <a:lstStyle/>
                    <a:p>
                      <a:pPr algn="ctr">
                        <a:buNone/>
                      </a:pPr>
                      <a:r>
                        <a:rPr lang="en-US" altLang="zh-CN" sz="1600"/>
                        <a:t>QPS</a:t>
                      </a:r>
                      <a:r>
                        <a:rPr lang="zh-CN" altLang="en-US" sz="1600"/>
                        <a:t>数量</a:t>
                      </a:r>
                    </a:p>
                  </a:txBody>
                  <a:tcPr anchor="ctr"/>
                </a:tc>
                <a:tc>
                  <a:txBody>
                    <a:bodyPr/>
                    <a:lstStyle/>
                    <a:p>
                      <a:pPr algn="ctr">
                        <a:buNone/>
                      </a:pPr>
                      <a:r>
                        <a:rPr lang="zh-CN" altLang="en-US" sz="1600"/>
                        <a:t>按月购买</a:t>
                      </a:r>
                    </a:p>
                  </a:txBody>
                  <a:tcPr anchor="ctr"/>
                </a:tc>
                <a:tc>
                  <a:txBody>
                    <a:bodyPr/>
                    <a:lstStyle/>
                    <a:p>
                      <a:pPr algn="ctr">
                        <a:buNone/>
                      </a:pPr>
                      <a:r>
                        <a:rPr lang="zh-CN" altLang="en-US" sz="1600"/>
                        <a:t>按天购买</a:t>
                      </a:r>
                    </a:p>
                  </a:txBody>
                  <a:tcPr anchor="ctr"/>
                </a:tc>
                <a:extLst>
                  <a:ext uri="{0D108BD9-81ED-4DB2-BD59-A6C34878D82A}">
                    <a16:rowId xmlns:a16="http://schemas.microsoft.com/office/drawing/2014/main" val="10001"/>
                  </a:ext>
                </a:extLst>
              </a:tr>
              <a:tr h="365760">
                <a:tc>
                  <a:txBody>
                    <a:bodyPr/>
                    <a:lstStyle/>
                    <a:p>
                      <a:pPr algn="ctr">
                        <a:buNone/>
                      </a:pPr>
                      <a:r>
                        <a:rPr lang="en-US" altLang="zh-CN" sz="1600"/>
                        <a:t>0-10</a:t>
                      </a:r>
                    </a:p>
                  </a:txBody>
                  <a:tcPr anchor="ctr"/>
                </a:tc>
                <a:tc>
                  <a:txBody>
                    <a:bodyPr/>
                    <a:lstStyle/>
                    <a:p>
                      <a:pPr algn="ctr">
                        <a:buNone/>
                      </a:pPr>
                      <a:r>
                        <a:rPr lang="en-US" altLang="zh-CN" sz="1600"/>
                        <a:t>0</a:t>
                      </a:r>
                      <a:r>
                        <a:rPr lang="zh-CN" altLang="en-US" sz="1600"/>
                        <a:t>元</a:t>
                      </a:r>
                      <a:r>
                        <a:rPr lang="en-US" altLang="zh-CN" sz="1600"/>
                        <a:t>/</a:t>
                      </a:r>
                      <a:r>
                        <a:rPr lang="zh-CN" altLang="en-US" sz="1600"/>
                        <a:t>月</a:t>
                      </a:r>
                      <a:r>
                        <a:rPr lang="en-US" altLang="zh-CN" sz="1600"/>
                        <a:t>/QPS</a:t>
                      </a:r>
                    </a:p>
                  </a:txBody>
                  <a:tcPr anchor="ctr"/>
                </a:tc>
                <a:tc>
                  <a:txBody>
                    <a:bodyPr/>
                    <a:lstStyle/>
                    <a:p>
                      <a:pPr algn="ctr">
                        <a:buNone/>
                      </a:pPr>
                      <a:r>
                        <a:rPr lang="en-US" altLang="zh-CN" sz="1600">
                          <a:sym typeface="+mn-ea"/>
                        </a:rPr>
                        <a:t>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en-US" altLang="zh-CN" sz="1600"/>
                    </a:p>
                  </a:txBody>
                  <a:tcPr anchor="ctr"/>
                </a:tc>
                <a:extLst>
                  <a:ext uri="{0D108BD9-81ED-4DB2-BD59-A6C34878D82A}">
                    <a16:rowId xmlns:a16="http://schemas.microsoft.com/office/drawing/2014/main" val="10002"/>
                  </a:ext>
                </a:extLst>
              </a:tr>
              <a:tr h="365760">
                <a:tc>
                  <a:txBody>
                    <a:bodyPr/>
                    <a:lstStyle/>
                    <a:p>
                      <a:pPr algn="ctr">
                        <a:buNone/>
                      </a:pPr>
                      <a:r>
                        <a:rPr lang="en-US" altLang="zh-CN" sz="1600"/>
                        <a:t>11-50</a:t>
                      </a:r>
                    </a:p>
                  </a:txBody>
                  <a:tcPr anchor="ctr"/>
                </a:tc>
                <a:tc>
                  <a:txBody>
                    <a:bodyPr/>
                    <a:lstStyle/>
                    <a:p>
                      <a:pPr algn="ctr">
                        <a:buNone/>
                      </a:pPr>
                      <a:r>
                        <a:rPr lang="en-US" altLang="zh-CN" sz="1600">
                          <a:sym typeface="+mn-ea"/>
                        </a:rPr>
                        <a:t>200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tc>
                  <a:txBody>
                    <a:bodyPr/>
                    <a:lstStyle/>
                    <a:p>
                      <a:pPr algn="ctr">
                        <a:buNone/>
                      </a:pPr>
                      <a:r>
                        <a:rPr lang="en-US" altLang="zh-CN" sz="1600">
                          <a:sym typeface="+mn-ea"/>
                        </a:rPr>
                        <a:t>20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extLst>
                  <a:ext uri="{0D108BD9-81ED-4DB2-BD59-A6C34878D82A}">
                    <a16:rowId xmlns:a16="http://schemas.microsoft.com/office/drawing/2014/main" val="10003"/>
                  </a:ext>
                </a:extLst>
              </a:tr>
              <a:tr h="365760">
                <a:tc>
                  <a:txBody>
                    <a:bodyPr/>
                    <a:lstStyle/>
                    <a:p>
                      <a:pPr algn="ctr">
                        <a:buNone/>
                      </a:pPr>
                      <a:r>
                        <a:rPr lang="en-US" altLang="zh-CN" sz="1600"/>
                        <a:t>50-100</a:t>
                      </a:r>
                    </a:p>
                  </a:txBody>
                  <a:tcPr anchor="ctr"/>
                </a:tc>
                <a:tc>
                  <a:txBody>
                    <a:bodyPr/>
                    <a:lstStyle/>
                    <a:p>
                      <a:pPr algn="ctr">
                        <a:buNone/>
                      </a:pPr>
                      <a:r>
                        <a:rPr lang="en-US" altLang="zh-CN" sz="1600">
                          <a:sym typeface="+mn-ea"/>
                        </a:rPr>
                        <a:t>100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tc>
                  <a:txBody>
                    <a:bodyPr/>
                    <a:lstStyle/>
                    <a:p>
                      <a:pPr algn="ctr">
                        <a:buNone/>
                      </a:pPr>
                      <a:r>
                        <a:rPr lang="en-US" altLang="zh-CN" sz="1600">
                          <a:sym typeface="+mn-ea"/>
                        </a:rPr>
                        <a:t>10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extLst>
                  <a:ext uri="{0D108BD9-81ED-4DB2-BD59-A6C34878D82A}">
                    <a16:rowId xmlns:a16="http://schemas.microsoft.com/office/drawing/2014/main" val="10004"/>
                  </a:ext>
                </a:extLst>
              </a:tr>
              <a:tr h="365760">
                <a:tc>
                  <a:txBody>
                    <a:bodyPr/>
                    <a:lstStyle/>
                    <a:p>
                      <a:pPr algn="ctr">
                        <a:buNone/>
                      </a:pPr>
                      <a:r>
                        <a:rPr lang="en-US" altLang="zh-CN" sz="1600"/>
                        <a:t>&gt;101</a:t>
                      </a:r>
                    </a:p>
                  </a:txBody>
                  <a:tcPr anchor="ctr"/>
                </a:tc>
                <a:tc>
                  <a:txBody>
                    <a:bodyPr/>
                    <a:lstStyle/>
                    <a:p>
                      <a:pPr algn="ctr">
                        <a:buNone/>
                      </a:pPr>
                      <a:r>
                        <a:rPr lang="en-US" altLang="zh-CN" sz="1600">
                          <a:sym typeface="+mn-ea"/>
                        </a:rPr>
                        <a:t>50</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tc>
                  <a:txBody>
                    <a:bodyPr/>
                    <a:lstStyle/>
                    <a:p>
                      <a:pPr algn="ctr">
                        <a:buNone/>
                      </a:pPr>
                      <a:r>
                        <a:rPr lang="en-US" altLang="zh-CN" sz="1600">
                          <a:sym typeface="+mn-ea"/>
                        </a:rPr>
                        <a:t>5</a:t>
                      </a:r>
                      <a:r>
                        <a:rPr lang="zh-CN" altLang="en-US" sz="1600">
                          <a:sym typeface="+mn-ea"/>
                        </a:rPr>
                        <a:t>元</a:t>
                      </a:r>
                      <a:r>
                        <a:rPr lang="en-US" altLang="zh-CN" sz="1600">
                          <a:sym typeface="+mn-ea"/>
                        </a:rPr>
                        <a:t>/</a:t>
                      </a:r>
                      <a:r>
                        <a:rPr lang="zh-CN" altLang="en-US" sz="1600">
                          <a:sym typeface="+mn-ea"/>
                        </a:rPr>
                        <a:t>月</a:t>
                      </a:r>
                      <a:r>
                        <a:rPr lang="en-US" altLang="zh-CN" sz="1600">
                          <a:sym typeface="+mn-ea"/>
                        </a:rPr>
                        <a:t>/QPS</a:t>
                      </a:r>
                      <a:endParaRPr lang="zh-CN" altLang="en-US" sz="1600"/>
                    </a:p>
                  </a:txBody>
                  <a:tcPr anchor="ctr"/>
                </a:tc>
                <a:extLst>
                  <a:ext uri="{0D108BD9-81ED-4DB2-BD59-A6C34878D82A}">
                    <a16:rowId xmlns:a16="http://schemas.microsoft.com/office/drawing/2014/main" val="10005"/>
                  </a:ext>
                </a:extLst>
              </a:tr>
            </a:tbl>
          </a:graphicData>
        </a:graphic>
      </p:graphicFrame>
      <p:sp>
        <p:nvSpPr>
          <p:cNvPr id="8" name="AutoShape 34"/>
          <p:cNvSpPr/>
          <p:nvPr/>
        </p:nvSpPr>
        <p:spPr>
          <a:xfrm>
            <a:off x="5577205" y="4457065"/>
            <a:ext cx="479425" cy="1102360"/>
          </a:xfrm>
          <a:custGeom>
            <a:avLst/>
            <a:gdLst/>
            <a:ahLst/>
            <a:cxnLst>
              <a:cxn ang="0">
                <a:pos x="473869" y="0"/>
              </a:cxn>
              <a:cxn ang="0">
                <a:pos x="473869" y="71835"/>
              </a:cxn>
              <a:cxn ang="0">
                <a:pos x="98723" y="71835"/>
              </a:cxn>
              <a:cxn ang="0">
                <a:pos x="98723" y="215504"/>
              </a:cxn>
              <a:cxn ang="0">
                <a:pos x="473869" y="215504"/>
              </a:cxn>
              <a:cxn ang="0">
                <a:pos x="473869" y="287338"/>
              </a:cxn>
              <a:cxn ang="0">
                <a:pos x="631825" y="143669"/>
              </a:cxn>
              <a:cxn ang="0">
                <a:pos x="473869" y="0"/>
              </a:cxn>
              <a:cxn ang="0">
                <a:pos x="39489" y="71835"/>
              </a:cxn>
              <a:cxn ang="0">
                <a:pos x="39489" y="215504"/>
              </a:cxn>
              <a:cxn ang="0">
                <a:pos x="78978" y="215504"/>
              </a:cxn>
              <a:cxn ang="0">
                <a:pos x="78978" y="71835"/>
              </a:cxn>
              <a:cxn ang="0">
                <a:pos x="39489" y="71835"/>
              </a:cxn>
              <a:cxn ang="0">
                <a:pos x="0" y="71835"/>
              </a:cxn>
              <a:cxn ang="0">
                <a:pos x="0" y="215504"/>
              </a:cxn>
              <a:cxn ang="0">
                <a:pos x="19745" y="215504"/>
              </a:cxn>
              <a:cxn ang="0">
                <a:pos x="19745" y="71835"/>
              </a:cxn>
              <a:cxn ang="0">
                <a:pos x="0" y="71835"/>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00"/>
          </a:p>
        </p:txBody>
      </p:sp>
      <p:sp>
        <p:nvSpPr>
          <p:cNvPr id="9" name="文本框 8">
            <a:extLst>
              <a:ext uri="{FF2B5EF4-FFF2-40B4-BE49-F238E27FC236}">
                <a16:creationId xmlns:a16="http://schemas.microsoft.com/office/drawing/2014/main" id="{E8BA1B2B-DCF2-3A87-3744-E2E27E2519DA}"/>
              </a:ext>
            </a:extLst>
          </p:cNvPr>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sp>
        <p:nvSpPr>
          <p:cNvPr id="10" name="文本框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929A7252-1086-41FD-E978-2C99402E82F1}"/>
              </a:ext>
            </a:extLst>
          </p:cNvPr>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盈利模式</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grpSp>
        <p:nvGrpSpPr>
          <p:cNvPr id="11" name="组合 10">
            <a:extLst>
              <a:ext uri="{FF2B5EF4-FFF2-40B4-BE49-F238E27FC236}">
                <a16:creationId xmlns:a16="http://schemas.microsoft.com/office/drawing/2014/main" id="{AA1E884A-1C00-C9DB-ECC5-F61AC84FBC8B}"/>
              </a:ext>
            </a:extLst>
          </p:cNvPr>
          <p:cNvGrpSpPr/>
          <p:nvPr/>
        </p:nvGrpSpPr>
        <p:grpSpPr>
          <a:xfrm rot="10800000" flipH="1">
            <a:off x="275809" y="327218"/>
            <a:ext cx="355381" cy="88900"/>
            <a:chOff x="4381719" y="-1168400"/>
            <a:chExt cx="355381" cy="88900"/>
          </a:xfrm>
        </p:grpSpPr>
        <p:cxnSp>
          <p:nvCxnSpPr>
            <p:cNvPr id="12" name="直接连接符 11">
              <a:extLst>
                <a:ext uri="{FF2B5EF4-FFF2-40B4-BE49-F238E27FC236}">
                  <a16:creationId xmlns:a16="http://schemas.microsoft.com/office/drawing/2014/main" id="{9F18D947-4603-D619-27AD-483A519A8FA8}"/>
                </a:ext>
              </a:extLst>
            </p:cNvPr>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5AE44A9-FD9F-CB7C-F517-5FECA134EF12}"/>
                </a:ext>
              </a:extLst>
            </p:cNvPr>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E6DC2681-15E9-857A-DEB5-C8433F96AFB3}"/>
              </a:ext>
            </a:extLst>
          </p:cNvPr>
          <p:cNvPicPr>
            <a:picLocks noChangeAspect="1"/>
          </p:cNvPicPr>
          <p:nvPr/>
        </p:nvPicPr>
        <p:blipFill>
          <a:blip r:embed="rId6"/>
          <a:stretch>
            <a:fillRect/>
          </a:stretch>
        </p:blipFill>
        <p:spPr>
          <a:xfrm>
            <a:off x="8726689" y="116199"/>
            <a:ext cx="3371965" cy="63254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0800000" flipH="1">
            <a:off x="287841" y="488391"/>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32205" y="212346"/>
            <a:ext cx="4827905"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项目背景及意义</a:t>
            </a:r>
            <a:endParaRPr kumimoji="0" lang="zh-CN" altLang="zh-CN" sz="4000" b="0" i="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3" name="文本框 12"/>
          <p:cNvSpPr txBox="1"/>
          <p:nvPr/>
        </p:nvSpPr>
        <p:spPr>
          <a:xfrm>
            <a:off x="684529" y="890564"/>
            <a:ext cx="6121120" cy="125815"/>
          </a:xfrm>
          <a:prstGeom prst="rect">
            <a:avLst/>
          </a:prstGeom>
          <a:solidFill>
            <a:schemeClr val="accent1"/>
          </a:solidFill>
        </p:spPr>
        <p:txBody>
          <a:bodyPr wrap="square" rtlCol="0">
            <a:spAutoFit/>
          </a:bodyPr>
          <a:lstStyle/>
          <a:p>
            <a:endParaRPr lang="zh-CN" altLang="en-US" dirty="0">
              <a:solidFill>
                <a:schemeClr val="accent1"/>
              </a:solidFill>
            </a:endParaRPr>
          </a:p>
        </p:txBody>
      </p:sp>
      <p:sp>
        <p:nvSpPr>
          <p:cNvPr id="5" name="文本框 4"/>
          <p:cNvSpPr txBox="1"/>
          <p:nvPr/>
        </p:nvSpPr>
        <p:spPr>
          <a:xfrm>
            <a:off x="180000" y="1080000"/>
            <a:ext cx="7200000" cy="5400000"/>
          </a:xfrm>
          <a:prstGeom prst="rect">
            <a:avLst/>
          </a:prstGeom>
          <a:noFill/>
        </p:spPr>
        <p:txBody>
          <a:bodyPr wrap="square" rtlCol="0">
            <a:spAutoFit/>
          </a:bodyPr>
          <a:lstStyle/>
          <a:p>
            <a:pPr marL="342900" indent="-342900">
              <a:lnSpc>
                <a:spcPct val="250000"/>
              </a:lnSpc>
              <a:buFont typeface="Wingdings" panose="05000000000000000000" pitchFamily="2" charset="2"/>
              <a:buChar char="Ø"/>
            </a:pPr>
            <a:r>
              <a:rPr lang="en-US" altLang="zh-CN" sz="2400" dirty="0">
                <a:effectLst/>
                <a:latin typeface="思源宋体 CN" panose="02020400000000000000" pitchFamily="18" charset="-122"/>
                <a:ea typeface="思源宋体 CN" panose="02020400000000000000" pitchFamily="18" charset="-122"/>
                <a:cs typeface="Times New Roman" panose="02020603050405020304" pitchFamily="18" charset="0"/>
              </a:rPr>
              <a:t>2023</a:t>
            </a:r>
            <a:r>
              <a:rPr lang="zh-CN" altLang="zh-CN" sz="2400" dirty="0">
                <a:effectLst/>
                <a:latin typeface="思源宋体 CN" panose="02020400000000000000" pitchFamily="18" charset="-122"/>
                <a:ea typeface="思源宋体 CN" panose="02020400000000000000" pitchFamily="18" charset="-122"/>
                <a:cs typeface="宋体" panose="02010600030101010101" pitchFamily="2" charset="-122"/>
              </a:rPr>
              <a:t>年中国安检</a:t>
            </a:r>
            <a:r>
              <a:rPr lang="zh-CN" altLang="en-US" sz="2400" dirty="0">
                <a:latin typeface="思源宋体 CN" panose="02020400000000000000" pitchFamily="18" charset="-122"/>
                <a:ea typeface="思源宋体 CN" panose="02020400000000000000" pitchFamily="18" charset="-122"/>
                <a:cs typeface="宋体" panose="02010600030101010101" pitchFamily="2" charset="-122"/>
              </a:rPr>
              <a:t>设备</a:t>
            </a:r>
            <a:r>
              <a:rPr lang="zh-CN" altLang="zh-CN" sz="2400" dirty="0">
                <a:effectLst/>
                <a:latin typeface="思源宋体 CN" panose="02020400000000000000" pitchFamily="18" charset="-122"/>
                <a:ea typeface="思源宋体 CN" panose="02020400000000000000" pitchFamily="18" charset="-122"/>
                <a:cs typeface="宋体" panose="02010600030101010101" pitchFamily="2" charset="-122"/>
              </a:rPr>
              <a:t>市场规模达到了</a:t>
            </a:r>
            <a:r>
              <a:rPr lang="en-US" altLang="zh-CN" sz="24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150.13</a:t>
            </a:r>
            <a:r>
              <a:rPr lang="zh-CN" altLang="zh-CN" sz="2400" dirty="0">
                <a:effectLst/>
                <a:latin typeface="思源宋体 CN" panose="02020400000000000000" pitchFamily="18" charset="-122"/>
                <a:ea typeface="思源宋体 CN" panose="02020400000000000000" pitchFamily="18" charset="-122"/>
                <a:cs typeface="宋体" panose="02010600030101010101" pitchFamily="2" charset="-122"/>
              </a:rPr>
              <a:t>亿元</a:t>
            </a:r>
            <a:endParaRPr lang="en-US" altLang="zh-CN" sz="2400" dirty="0">
              <a:effectLst/>
              <a:latin typeface="思源宋体 CN" panose="02020400000000000000" pitchFamily="18" charset="-122"/>
              <a:ea typeface="思源宋体 CN" panose="02020400000000000000" pitchFamily="18" charset="-122"/>
              <a:cs typeface="宋体" panose="02010600030101010101" pitchFamily="2" charset="-122"/>
            </a:endParaRPr>
          </a:p>
          <a:p>
            <a:pPr marL="342900" indent="-342900">
              <a:lnSpc>
                <a:spcPct val="250000"/>
              </a:lnSpc>
              <a:buFont typeface="Wingdings" panose="05000000000000000000" pitchFamily="2" charset="2"/>
              <a:buChar char="Ø"/>
            </a:pPr>
            <a:r>
              <a:rPr lang="zh-CN" altLang="zh-CN" sz="2400" dirty="0">
                <a:effectLst/>
                <a:latin typeface="思源宋体 CN" panose="02020400000000000000" pitchFamily="18" charset="-122"/>
                <a:ea typeface="思源宋体 CN" panose="02020400000000000000" pitchFamily="18" charset="-122"/>
                <a:cs typeface="宋体" panose="02010600030101010101" pitchFamily="2" charset="-122"/>
              </a:rPr>
              <a:t>随着政府对公共安全的重视程度不断提升，以及</a:t>
            </a:r>
            <a:r>
              <a:rPr lang="zh-CN" altLang="zh-CN" sz="2400" b="1" dirty="0">
                <a:solidFill>
                  <a:srgbClr val="FF0000"/>
                </a:solidFill>
                <a:effectLst/>
                <a:latin typeface="思源宋体 CN" panose="02020400000000000000" pitchFamily="18" charset="-122"/>
                <a:ea typeface="思源宋体 CN" panose="02020400000000000000" pitchFamily="18" charset="-122"/>
                <a:cs typeface="宋体" panose="02010600030101010101" pitchFamily="2" charset="-122"/>
              </a:rPr>
              <a:t>《反恐法》</a:t>
            </a:r>
            <a:r>
              <a:rPr lang="zh-CN" altLang="zh-CN" sz="2400" dirty="0">
                <a:effectLst/>
                <a:latin typeface="思源宋体 CN" panose="02020400000000000000" pitchFamily="18" charset="-122"/>
                <a:ea typeface="思源宋体 CN" panose="02020400000000000000" pitchFamily="18" charset="-122"/>
                <a:cs typeface="宋体" panose="02010600030101010101" pitchFamily="2" charset="-122"/>
              </a:rPr>
              <a:t>等相关法律法规的深入实施，预计未来几年</a:t>
            </a:r>
            <a:r>
              <a:rPr lang="zh-CN" altLang="zh-CN" sz="2400" b="1" dirty="0">
                <a:solidFill>
                  <a:srgbClr val="FF0000"/>
                </a:solidFill>
                <a:effectLst/>
                <a:latin typeface="思源宋体 CN" panose="02020400000000000000" pitchFamily="18" charset="-122"/>
                <a:ea typeface="思源宋体 CN" panose="02020400000000000000" pitchFamily="18" charset="-122"/>
                <a:cs typeface="宋体" panose="02010600030101010101" pitchFamily="2" charset="-122"/>
              </a:rPr>
              <a:t>中国</a:t>
            </a:r>
            <a:r>
              <a:rPr lang="en-US" altLang="zh-CN" sz="2400" b="1" dirty="0">
                <a:solidFill>
                  <a:srgbClr val="FF0000"/>
                </a:solidFill>
                <a:latin typeface="思源宋体 CN" panose="02020400000000000000" pitchFamily="18" charset="-122"/>
                <a:ea typeface="思源宋体 CN" panose="02020400000000000000" pitchFamily="18" charset="-122"/>
                <a:cs typeface="宋体" panose="02010600030101010101" pitchFamily="2" charset="-122"/>
              </a:rPr>
              <a:t>X</a:t>
            </a:r>
            <a:r>
              <a:rPr lang="zh-CN" altLang="zh-CN" sz="2400" b="1" dirty="0">
                <a:solidFill>
                  <a:srgbClr val="FF0000"/>
                </a:solidFill>
                <a:latin typeface="思源宋体 CN" panose="02020400000000000000" pitchFamily="18" charset="-122"/>
                <a:ea typeface="思源宋体 CN" panose="02020400000000000000" pitchFamily="18" charset="-122"/>
                <a:cs typeface="宋体" panose="02010600030101010101" pitchFamily="2" charset="-122"/>
              </a:rPr>
              <a:t>光</a:t>
            </a:r>
            <a:r>
              <a:rPr lang="zh-CN" altLang="zh-CN" sz="2400" b="1" dirty="0">
                <a:solidFill>
                  <a:srgbClr val="FF0000"/>
                </a:solidFill>
                <a:effectLst/>
                <a:latin typeface="思源宋体 CN" panose="02020400000000000000" pitchFamily="18" charset="-122"/>
                <a:ea typeface="思源宋体 CN" panose="02020400000000000000" pitchFamily="18" charset="-122"/>
                <a:cs typeface="宋体" panose="02010600030101010101" pitchFamily="2" charset="-122"/>
              </a:rPr>
              <a:t>安检机市场将继续保持增长态势</a:t>
            </a:r>
            <a:endParaRPr lang="en-US" altLang="zh-CN" sz="2400" b="1" dirty="0">
              <a:effectLst/>
              <a:latin typeface="思源宋体 CN" panose="02020400000000000000" pitchFamily="18" charset="-122"/>
              <a:ea typeface="思源宋体 CN" panose="02020400000000000000" pitchFamily="18" charset="-122"/>
              <a:cs typeface="宋体" panose="02010600030101010101" pitchFamily="2" charset="-122"/>
            </a:endParaRPr>
          </a:p>
          <a:p>
            <a:pPr marL="342900" indent="-342900">
              <a:lnSpc>
                <a:spcPct val="250000"/>
              </a:lnSpc>
              <a:buFont typeface="Wingdings" panose="05000000000000000000" pitchFamily="2" charset="2"/>
              <a:buChar char="Ø"/>
            </a:pPr>
            <a:r>
              <a:rPr lang="en-US" altLang="zh-CN" sz="2400" dirty="0">
                <a:effectLst/>
                <a:latin typeface="思源宋体 CN" panose="02020400000000000000" pitchFamily="18" charset="-122"/>
                <a:ea typeface="思源宋体 CN" panose="02020400000000000000" pitchFamily="18" charset="-122"/>
                <a:cs typeface="宋体" panose="02010600030101010101" pitchFamily="2" charset="-122"/>
              </a:rPr>
              <a:t>X</a:t>
            </a:r>
            <a:r>
              <a:rPr lang="zh-CN" altLang="zh-CN" sz="2400" dirty="0">
                <a:effectLst/>
                <a:latin typeface="思源宋体 CN" panose="02020400000000000000" pitchFamily="18" charset="-122"/>
                <a:ea typeface="思源宋体 CN" panose="02020400000000000000" pitchFamily="18" charset="-122"/>
                <a:cs typeface="宋体" panose="02010600030101010101" pitchFamily="2" charset="-122"/>
              </a:rPr>
              <a:t>光安检技术作为安防领域的重要组成部分，在全球范围内得到了广泛的应用和快速的发展</a:t>
            </a:r>
            <a:endParaRPr lang="zh-CN" altLang="en-US" sz="2400" dirty="0">
              <a:latin typeface="思源宋体 CN" panose="02020400000000000000" pitchFamily="18" charset="-122"/>
              <a:ea typeface="思源宋体 CN" panose="02020400000000000000" pitchFamily="18" charset="-122"/>
            </a:endParaRPr>
          </a:p>
        </p:txBody>
      </p:sp>
      <p:pic>
        <p:nvPicPr>
          <p:cNvPr id="8" name="图片 7"/>
          <p:cNvPicPr>
            <a:picLocks noChangeAspect="1"/>
          </p:cNvPicPr>
          <p:nvPr/>
        </p:nvPicPr>
        <p:blipFill>
          <a:blip r:embed="rId3"/>
          <a:stretch>
            <a:fillRect/>
          </a:stretch>
        </p:blipFill>
        <p:spPr>
          <a:xfrm>
            <a:off x="7560000" y="540000"/>
            <a:ext cx="3960000" cy="305275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7560000" y="3960000"/>
            <a:ext cx="3960000" cy="2474043"/>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5460">
        <p:fade/>
      </p:transition>
    </mc:Choice>
    <mc:Fallback xmlns="">
      <p:transition spd="med" advTm="1546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 name="Chart 622"/>
          <p:cNvGraphicFramePr/>
          <p:nvPr/>
        </p:nvGraphicFramePr>
        <p:xfrm>
          <a:off x="1684532" y="1909573"/>
          <a:ext cx="1694003" cy="1694002"/>
        </p:xfrm>
        <a:graphic>
          <a:graphicData uri="http://schemas.openxmlformats.org/drawingml/2006/chart">
            <c:chart xmlns:c="http://schemas.openxmlformats.org/drawingml/2006/chart" xmlns:r="http://schemas.openxmlformats.org/officeDocument/2006/relationships" r:id="rId2"/>
          </a:graphicData>
        </a:graphic>
      </p:graphicFrame>
      <p:sp>
        <p:nvSpPr>
          <p:cNvPr id="131" name="Shape 623"/>
          <p:cNvSpPr/>
          <p:nvPr/>
        </p:nvSpPr>
        <p:spPr>
          <a:xfrm>
            <a:off x="1903929" y="2128970"/>
            <a:ext cx="1255208" cy="1255208"/>
          </a:xfrm>
          <a:prstGeom prst="ellipse">
            <a:avLst/>
          </a:prstGeom>
          <a:solidFill>
            <a:srgbClr val="FBFBFB"/>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0" i="0" u="none" strike="noStrike" kern="0" cap="none" spc="0" normalizeH="0" baseline="0" noProof="0" dirty="0">
                <a:ln>
                  <a:noFill/>
                </a:ln>
                <a:solidFill>
                  <a:schemeClr val="accent2"/>
                </a:solidFill>
                <a:effectLst/>
                <a:uLnTx/>
                <a:uFillTx/>
                <a:latin typeface="Century Gothic" panose="020B0502020202020204" pitchFamily="34" charset="0"/>
                <a:ea typeface="微软雅黑 Light" panose="020B0502040204020203" charset="-122"/>
                <a:cs typeface="+mn-ea"/>
                <a:sym typeface="+mn-lt"/>
              </a:rPr>
              <a:t>20</a:t>
            </a:r>
            <a:r>
              <a:rPr kumimoji="0" sz="1400" b="0" i="0" u="none" strike="noStrike" kern="0" cap="none" spc="0" normalizeH="0" baseline="0" noProof="0" dirty="0">
                <a:ln>
                  <a:noFill/>
                </a:ln>
                <a:solidFill>
                  <a:schemeClr val="accent2"/>
                </a:solidFill>
                <a:effectLst/>
                <a:uLnTx/>
                <a:uFillTx/>
                <a:latin typeface="Century Gothic" panose="020B0502020202020204" pitchFamily="34" charset="0"/>
                <a:ea typeface="微软雅黑 Light" panose="020B0502040204020203" charset="-122"/>
                <a:cs typeface="+mn-ea"/>
                <a:sym typeface="+mn-lt"/>
              </a:rPr>
              <a:t>%</a:t>
            </a:r>
            <a:endParaRPr kumimoji="0" sz="1600" b="0" i="0" u="none" strike="noStrike" kern="0" cap="none" spc="0" normalizeH="0" baseline="0" noProof="0" dirty="0">
              <a:ln>
                <a:noFill/>
              </a:ln>
              <a:solidFill>
                <a:schemeClr val="accent2"/>
              </a:solidFill>
              <a:effectLst/>
              <a:uLnTx/>
              <a:uFillTx/>
              <a:latin typeface="Century Gothic" panose="020B0502020202020204" pitchFamily="34" charset="0"/>
              <a:ea typeface="微软雅黑 Light" panose="020B0502040204020203" charset="-122"/>
              <a:cs typeface="+mn-ea"/>
              <a:sym typeface="+mn-lt"/>
            </a:endParaRPr>
          </a:p>
        </p:txBody>
      </p:sp>
      <p:sp>
        <p:nvSpPr>
          <p:cNvPr id="132" name="Shape 625"/>
          <p:cNvSpPr/>
          <p:nvPr/>
        </p:nvSpPr>
        <p:spPr>
          <a:xfrm>
            <a:off x="1306195" y="3900170"/>
            <a:ext cx="2451100" cy="398780"/>
          </a:xfrm>
          <a:prstGeom prst="rect">
            <a:avLst/>
          </a:prstGeom>
        </p:spPr>
        <p:txBody>
          <a:bodyPr wrap="square">
            <a:spAutoFit/>
            <a:scene3d>
              <a:camera prst="orthographicFront"/>
              <a:lightRig rig="threePt" dir="t"/>
            </a:scene3d>
            <a:sp3d contourW="12700"/>
          </a:bodyPr>
          <a:lstStyle/>
          <a:p>
            <a:pPr algn="ctr"/>
            <a:r>
              <a:rPr lang="zh-CN" sz="2000" dirty="0">
                <a:solidFill>
                  <a:schemeClr val="accent1"/>
                </a:solidFill>
                <a:latin typeface="+mj-ea"/>
                <a:ea typeface="+mj-ea"/>
                <a:sym typeface="+mn-lt"/>
              </a:rPr>
              <a:t>无形资产：</a:t>
            </a:r>
            <a:r>
              <a:rPr lang="en-US" altLang="zh-CN" sz="2000" dirty="0">
                <a:solidFill>
                  <a:schemeClr val="accent1"/>
                </a:solidFill>
                <a:latin typeface="+mj-ea"/>
                <a:ea typeface="+mj-ea"/>
                <a:sym typeface="+mn-lt"/>
              </a:rPr>
              <a:t>40</a:t>
            </a:r>
            <a:r>
              <a:rPr lang="zh-CN" altLang="en-US" sz="2000" dirty="0">
                <a:solidFill>
                  <a:schemeClr val="accent1"/>
                </a:solidFill>
                <a:latin typeface="+mj-ea"/>
                <a:ea typeface="+mj-ea"/>
                <a:sym typeface="+mn-lt"/>
              </a:rPr>
              <a:t>万元</a:t>
            </a:r>
          </a:p>
        </p:txBody>
      </p:sp>
      <p:graphicFrame>
        <p:nvGraphicFramePr>
          <p:cNvPr id="134" name="Chart 630"/>
          <p:cNvGraphicFramePr/>
          <p:nvPr/>
        </p:nvGraphicFramePr>
        <p:xfrm>
          <a:off x="5272763" y="1909573"/>
          <a:ext cx="1694002" cy="1694002"/>
        </p:xfrm>
        <a:graphic>
          <a:graphicData uri="http://schemas.openxmlformats.org/drawingml/2006/chart">
            <c:chart xmlns:c="http://schemas.openxmlformats.org/drawingml/2006/chart" xmlns:r="http://schemas.openxmlformats.org/officeDocument/2006/relationships" r:id="rId3"/>
          </a:graphicData>
        </a:graphic>
      </p:graphicFrame>
      <p:sp>
        <p:nvSpPr>
          <p:cNvPr id="135" name="Shape 631"/>
          <p:cNvSpPr/>
          <p:nvPr/>
        </p:nvSpPr>
        <p:spPr>
          <a:xfrm>
            <a:off x="5492160" y="2128970"/>
            <a:ext cx="1255208" cy="1255208"/>
          </a:xfrm>
          <a:prstGeom prst="ellipse">
            <a:avLst/>
          </a:prstGeom>
          <a:solidFill>
            <a:srgbClr val="FBFBFB"/>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0" i="0" u="none" strike="noStrike" kern="0" cap="none" spc="0" normalizeH="0" baseline="0" noProof="0" dirty="0">
                <a:ln>
                  <a:noFill/>
                </a:ln>
                <a:solidFill>
                  <a:schemeClr val="accent2"/>
                </a:solidFill>
                <a:effectLst/>
                <a:uLnTx/>
                <a:uFillTx/>
                <a:latin typeface="Century Gothic" panose="020B0502020202020204" pitchFamily="34" charset="0"/>
                <a:ea typeface="微软雅黑 Light" panose="020B0502040204020203" charset="-122"/>
                <a:cs typeface="+mn-ea"/>
                <a:sym typeface="+mn-lt"/>
              </a:rPr>
              <a:t>25</a:t>
            </a:r>
            <a:r>
              <a:rPr kumimoji="0" sz="1400" b="0" i="0" u="none" strike="noStrike" kern="0" cap="none" spc="0" normalizeH="0" baseline="0" noProof="0" dirty="0">
                <a:ln>
                  <a:noFill/>
                </a:ln>
                <a:solidFill>
                  <a:schemeClr val="accent2"/>
                </a:solidFill>
                <a:effectLst/>
                <a:uLnTx/>
                <a:uFillTx/>
                <a:latin typeface="Century Gothic" panose="020B0502020202020204" pitchFamily="34" charset="0"/>
                <a:ea typeface="微软雅黑 Light" panose="020B0502040204020203" charset="-122"/>
                <a:cs typeface="+mn-ea"/>
                <a:sym typeface="+mn-lt"/>
              </a:rPr>
              <a:t>%</a:t>
            </a:r>
            <a:endParaRPr kumimoji="0" sz="1600" b="0" i="0" u="none" strike="noStrike" kern="0" cap="none" spc="0" normalizeH="0" baseline="0" noProof="0" dirty="0">
              <a:ln>
                <a:noFill/>
              </a:ln>
              <a:solidFill>
                <a:schemeClr val="accent2"/>
              </a:solidFill>
              <a:effectLst/>
              <a:uLnTx/>
              <a:uFillTx/>
              <a:latin typeface="Century Gothic" panose="020B0502020202020204" pitchFamily="34" charset="0"/>
              <a:ea typeface="微软雅黑 Light" panose="020B0502040204020203" charset="-122"/>
              <a:cs typeface="+mn-ea"/>
              <a:sym typeface="+mn-lt"/>
            </a:endParaRPr>
          </a:p>
        </p:txBody>
      </p:sp>
      <p:sp>
        <p:nvSpPr>
          <p:cNvPr id="136" name="Shape 633"/>
          <p:cNvSpPr/>
          <p:nvPr/>
        </p:nvSpPr>
        <p:spPr>
          <a:xfrm>
            <a:off x="4966335" y="3900170"/>
            <a:ext cx="2307590" cy="398780"/>
          </a:xfrm>
          <a:prstGeom prst="rect">
            <a:avLst/>
          </a:prstGeom>
        </p:spPr>
        <p:txBody>
          <a:bodyPr wrap="square">
            <a:spAutoFit/>
            <a:scene3d>
              <a:camera prst="orthographicFront"/>
              <a:lightRig rig="threePt" dir="t"/>
            </a:scene3d>
            <a:sp3d contourW="12700"/>
          </a:bodyPr>
          <a:lstStyle/>
          <a:p>
            <a:pPr algn="ctr"/>
            <a:r>
              <a:rPr lang="zh-CN" altLang="en-US" sz="2000" dirty="0">
                <a:solidFill>
                  <a:schemeClr val="accent1"/>
                </a:solidFill>
                <a:latin typeface="+mj-ea"/>
                <a:ea typeface="+mj-ea"/>
                <a:sym typeface="+mn-lt"/>
              </a:rPr>
              <a:t>固定资产：</a:t>
            </a:r>
            <a:r>
              <a:rPr lang="en-US" altLang="zh-CN" sz="2000" dirty="0">
                <a:solidFill>
                  <a:schemeClr val="accent1"/>
                </a:solidFill>
                <a:latin typeface="+mj-ea"/>
                <a:ea typeface="+mj-ea"/>
                <a:sym typeface="+mn-lt"/>
              </a:rPr>
              <a:t>50</a:t>
            </a:r>
            <a:r>
              <a:rPr lang="zh-CN" altLang="en-US" sz="2000" dirty="0">
                <a:solidFill>
                  <a:schemeClr val="accent1"/>
                </a:solidFill>
                <a:latin typeface="+mj-ea"/>
                <a:ea typeface="+mj-ea"/>
                <a:sym typeface="+mn-lt"/>
              </a:rPr>
              <a:t>万元</a:t>
            </a:r>
          </a:p>
        </p:txBody>
      </p:sp>
      <p:graphicFrame>
        <p:nvGraphicFramePr>
          <p:cNvPr id="138" name="Chart 637"/>
          <p:cNvGraphicFramePr/>
          <p:nvPr/>
        </p:nvGraphicFramePr>
        <p:xfrm>
          <a:off x="8813465" y="1909573"/>
          <a:ext cx="1694003" cy="1694002"/>
        </p:xfrm>
        <a:graphic>
          <a:graphicData uri="http://schemas.openxmlformats.org/drawingml/2006/chart">
            <c:chart xmlns:c="http://schemas.openxmlformats.org/drawingml/2006/chart" xmlns:r="http://schemas.openxmlformats.org/officeDocument/2006/relationships" r:id="rId4"/>
          </a:graphicData>
        </a:graphic>
      </p:graphicFrame>
      <p:sp>
        <p:nvSpPr>
          <p:cNvPr id="139" name="Shape 638"/>
          <p:cNvSpPr/>
          <p:nvPr/>
        </p:nvSpPr>
        <p:spPr>
          <a:xfrm>
            <a:off x="9032862" y="2128970"/>
            <a:ext cx="1255208" cy="1255208"/>
          </a:xfrm>
          <a:prstGeom prst="ellipse">
            <a:avLst/>
          </a:prstGeom>
          <a:solidFill>
            <a:srgbClr val="FBFBFB"/>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0" i="0" u="none" strike="noStrike" kern="0" cap="none" spc="0" normalizeH="0" baseline="0" noProof="0" dirty="0">
                <a:ln>
                  <a:noFill/>
                </a:ln>
                <a:solidFill>
                  <a:schemeClr val="accent2"/>
                </a:solidFill>
                <a:effectLst/>
                <a:uLnTx/>
                <a:uFillTx/>
                <a:latin typeface="Century Gothic" panose="020B0502020202020204" pitchFamily="34" charset="0"/>
                <a:ea typeface="微软雅黑 Light" panose="020B0502040204020203" charset="-122"/>
                <a:cs typeface="+mn-ea"/>
                <a:sym typeface="+mn-lt"/>
              </a:rPr>
              <a:t>55</a:t>
            </a:r>
            <a:r>
              <a:rPr kumimoji="0" sz="1400" b="0" i="0" u="none" strike="noStrike" kern="0" cap="none" spc="0" normalizeH="0" baseline="0" noProof="0" dirty="0">
                <a:ln>
                  <a:noFill/>
                </a:ln>
                <a:solidFill>
                  <a:schemeClr val="accent2"/>
                </a:solidFill>
                <a:effectLst/>
                <a:uLnTx/>
                <a:uFillTx/>
                <a:latin typeface="Century Gothic" panose="020B0502020202020204" pitchFamily="34" charset="0"/>
                <a:ea typeface="微软雅黑 Light" panose="020B0502040204020203" charset="-122"/>
                <a:cs typeface="+mn-ea"/>
                <a:sym typeface="+mn-lt"/>
              </a:rPr>
              <a:t>%</a:t>
            </a:r>
            <a:endParaRPr kumimoji="0" sz="1600" b="0" i="0" u="none" strike="noStrike" kern="0" cap="none" spc="0" normalizeH="0" baseline="0" noProof="0" dirty="0">
              <a:ln>
                <a:noFill/>
              </a:ln>
              <a:solidFill>
                <a:schemeClr val="accent2"/>
              </a:solidFill>
              <a:effectLst/>
              <a:uLnTx/>
              <a:uFillTx/>
              <a:latin typeface="Century Gothic" panose="020B0502020202020204" pitchFamily="34" charset="0"/>
              <a:ea typeface="微软雅黑 Light" panose="020B0502040204020203" charset="-122"/>
              <a:cs typeface="+mn-ea"/>
              <a:sym typeface="+mn-lt"/>
            </a:endParaRPr>
          </a:p>
        </p:txBody>
      </p:sp>
      <p:sp>
        <p:nvSpPr>
          <p:cNvPr id="140" name="Shape 640"/>
          <p:cNvSpPr/>
          <p:nvPr/>
        </p:nvSpPr>
        <p:spPr>
          <a:xfrm>
            <a:off x="8442960" y="3900170"/>
            <a:ext cx="2442845" cy="398780"/>
          </a:xfrm>
          <a:prstGeom prst="rect">
            <a:avLst/>
          </a:prstGeom>
        </p:spPr>
        <p:txBody>
          <a:bodyPr wrap="square">
            <a:spAutoFit/>
            <a:scene3d>
              <a:camera prst="orthographicFront"/>
              <a:lightRig rig="threePt" dir="t"/>
            </a:scene3d>
            <a:sp3d contourW="12700"/>
          </a:bodyPr>
          <a:lstStyle/>
          <a:p>
            <a:pPr algn="ctr"/>
            <a:r>
              <a:rPr lang="zh-CN" altLang="en-US" sz="2000" dirty="0">
                <a:solidFill>
                  <a:schemeClr val="accent1"/>
                </a:solidFill>
                <a:latin typeface="+mj-ea"/>
                <a:ea typeface="+mj-ea"/>
                <a:sym typeface="+mn-lt"/>
              </a:rPr>
              <a:t>流动资产：</a:t>
            </a:r>
            <a:r>
              <a:rPr lang="en-US" altLang="zh-CN" sz="2000" dirty="0">
                <a:solidFill>
                  <a:schemeClr val="accent1"/>
                </a:solidFill>
                <a:latin typeface="+mj-ea"/>
                <a:ea typeface="+mj-ea"/>
                <a:sym typeface="+mn-lt"/>
              </a:rPr>
              <a:t>110</a:t>
            </a:r>
            <a:r>
              <a:rPr lang="zh-CN" altLang="en-US" sz="2000" dirty="0">
                <a:solidFill>
                  <a:schemeClr val="accent1"/>
                </a:solidFill>
                <a:latin typeface="+mj-ea"/>
                <a:ea typeface="+mj-ea"/>
                <a:sym typeface="+mn-lt"/>
              </a:rPr>
              <a:t>万元</a:t>
            </a:r>
          </a:p>
        </p:txBody>
      </p:sp>
      <p:sp>
        <p:nvSpPr>
          <p:cNvPr id="145" name="Text Placeholder 32"/>
          <p:cNvSpPr txBox="1"/>
          <p:nvPr/>
        </p:nvSpPr>
        <p:spPr>
          <a:xfrm>
            <a:off x="908944" y="4348081"/>
            <a:ext cx="3200558" cy="370840"/>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gn="ctr">
              <a:lnSpc>
                <a:spcPct val="130000"/>
              </a:lnSpc>
            </a:pPr>
            <a:r>
              <a:rPr lang="zh-CN" altLang="en-US" sz="1400" dirty="0">
                <a:latin typeface="+mn-ea"/>
                <a:ea typeface="+mn-ea"/>
              </a:rPr>
              <a:t>自行研发技术</a:t>
            </a:r>
          </a:p>
        </p:txBody>
      </p:sp>
      <p:sp>
        <p:nvSpPr>
          <p:cNvPr id="146" name="Text Placeholder 32"/>
          <p:cNvSpPr txBox="1"/>
          <p:nvPr/>
        </p:nvSpPr>
        <p:spPr>
          <a:xfrm>
            <a:off x="8048467" y="4348081"/>
            <a:ext cx="3200558" cy="370840"/>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gn="ctr">
              <a:lnSpc>
                <a:spcPct val="130000"/>
              </a:lnSpc>
            </a:pPr>
            <a:r>
              <a:rPr lang="zh-CN" altLang="en-US" sz="1400" dirty="0">
                <a:latin typeface="+mn-ea"/>
                <a:ea typeface="+mn-ea"/>
              </a:rPr>
              <a:t>工资、租赁费用、广告等</a:t>
            </a:r>
          </a:p>
        </p:txBody>
      </p:sp>
      <p:sp>
        <p:nvSpPr>
          <p:cNvPr id="147" name="Text Placeholder 32"/>
          <p:cNvSpPr txBox="1"/>
          <p:nvPr/>
        </p:nvSpPr>
        <p:spPr>
          <a:xfrm>
            <a:off x="4502795" y="4348081"/>
            <a:ext cx="3200558" cy="370840"/>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gn="ctr">
              <a:lnSpc>
                <a:spcPct val="130000"/>
              </a:lnSpc>
            </a:pPr>
            <a:r>
              <a:rPr lang="zh-CN" altLang="en-US" sz="1400" dirty="0">
                <a:latin typeface="+mn-ea"/>
                <a:ea typeface="+mn-ea"/>
              </a:rPr>
              <a:t>电脑、服务器、相关研发设备</a:t>
            </a:r>
          </a:p>
        </p:txBody>
      </p:sp>
      <p:sp>
        <p:nvSpPr>
          <p:cNvPr id="28" name="모서리가 둥근 직사각형 140"/>
          <p:cNvSpPr/>
          <p:nvPr/>
        </p:nvSpPr>
        <p:spPr>
          <a:xfrm>
            <a:off x="387985" y="1083945"/>
            <a:ext cx="2325370"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初始投资资金</a:t>
            </a:r>
          </a:p>
        </p:txBody>
      </p:sp>
      <p:sp>
        <p:nvSpPr>
          <p:cNvPr id="2" name="文本框 1">
            <a:extLst>
              <a:ext uri="{FF2B5EF4-FFF2-40B4-BE49-F238E27FC236}">
                <a16:creationId xmlns:a16="http://schemas.microsoft.com/office/drawing/2014/main" id="{6D880648-45E1-A5D6-E655-084BEB2C1989}"/>
              </a:ext>
            </a:extLst>
          </p:cNvPr>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grpSp>
        <p:nvGrpSpPr>
          <p:cNvPr id="3" name="组合 2">
            <a:extLst>
              <a:ext uri="{FF2B5EF4-FFF2-40B4-BE49-F238E27FC236}">
                <a16:creationId xmlns:a16="http://schemas.microsoft.com/office/drawing/2014/main" id="{8E0773B4-191A-54DE-5612-98878E2AAC89}"/>
              </a:ext>
            </a:extLst>
          </p:cNvPr>
          <p:cNvGrpSpPr/>
          <p:nvPr/>
        </p:nvGrpSpPr>
        <p:grpSpPr>
          <a:xfrm rot="10800000" flipH="1">
            <a:off x="275809" y="327218"/>
            <a:ext cx="355381" cy="88900"/>
            <a:chOff x="4381719" y="-1168400"/>
            <a:chExt cx="355381" cy="88900"/>
          </a:xfrm>
        </p:grpSpPr>
        <p:cxnSp>
          <p:nvCxnSpPr>
            <p:cNvPr id="4" name="直接连接符 3">
              <a:extLst>
                <a:ext uri="{FF2B5EF4-FFF2-40B4-BE49-F238E27FC236}">
                  <a16:creationId xmlns:a16="http://schemas.microsoft.com/office/drawing/2014/main" id="{BAF89357-F1CA-2BA8-7495-B50265E3376F}"/>
                </a:ext>
              </a:extLst>
            </p:cNvPr>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4B07FA6-3664-CEC4-269E-C5F6CF4215C3}"/>
                </a:ext>
              </a:extLst>
            </p:cNvPr>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13C0CB82-C9BA-1C60-1EDA-B48D8DF6B798}"/>
              </a:ext>
            </a:extLst>
          </p:cNvPr>
          <p:cNvPicPr>
            <a:picLocks noChangeAspect="1"/>
          </p:cNvPicPr>
          <p:nvPr/>
        </p:nvPicPr>
        <p:blipFill>
          <a:blip r:embed="rId5"/>
          <a:stretch>
            <a:fillRect/>
          </a:stretch>
        </p:blipFill>
        <p:spPr>
          <a:xfrm>
            <a:off x="8726689" y="116199"/>
            <a:ext cx="3371965" cy="632541"/>
          </a:xfrm>
          <a:prstGeom prst="rect">
            <a:avLst/>
          </a:prstGeom>
        </p:spPr>
      </p:pic>
      <p:sp>
        <p:nvSpPr>
          <p:cNvPr id="8" name="文本框 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56A7FC34-7B3A-B08A-D26B-24A6E97F870B}"/>
              </a:ext>
            </a:extLst>
          </p:cNvPr>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财务预测及分析</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모서리가 둥근 직사각형 140"/>
          <p:cNvSpPr/>
          <p:nvPr/>
        </p:nvSpPr>
        <p:spPr>
          <a:xfrm>
            <a:off x="387985" y="1083945"/>
            <a:ext cx="2325370"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注册资金</a:t>
            </a:r>
          </a:p>
        </p:txBody>
      </p:sp>
      <p:sp>
        <p:nvSpPr>
          <p:cNvPr id="3" name="모서리가 둥근 직사각형 140"/>
          <p:cNvSpPr/>
          <p:nvPr/>
        </p:nvSpPr>
        <p:spPr>
          <a:xfrm>
            <a:off x="6046470" y="1083945"/>
            <a:ext cx="3760470"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未来五年投融资计划</a:t>
            </a:r>
          </a:p>
        </p:txBody>
      </p:sp>
      <p:graphicFrame>
        <p:nvGraphicFramePr>
          <p:cNvPr id="5" name="表格 4"/>
          <p:cNvGraphicFramePr/>
          <p:nvPr>
            <p:custDataLst>
              <p:tags r:id="rId1"/>
            </p:custDataLst>
          </p:nvPr>
        </p:nvGraphicFramePr>
        <p:xfrm>
          <a:off x="387985" y="1723390"/>
          <a:ext cx="5347335" cy="2194560"/>
        </p:xfrm>
        <a:graphic>
          <a:graphicData uri="http://schemas.openxmlformats.org/drawingml/2006/table">
            <a:tbl>
              <a:tblPr firstRow="1" bandRow="1">
                <a:tableStyleId>{5C22544A-7EE6-4342-B048-85BDC9FD1C3A}</a:tableStyleId>
              </a:tblPr>
              <a:tblGrid>
                <a:gridCol w="1782445">
                  <a:extLst>
                    <a:ext uri="{9D8B030D-6E8A-4147-A177-3AD203B41FA5}">
                      <a16:colId xmlns:a16="http://schemas.microsoft.com/office/drawing/2014/main" val="20000"/>
                    </a:ext>
                  </a:extLst>
                </a:gridCol>
                <a:gridCol w="1782445">
                  <a:extLst>
                    <a:ext uri="{9D8B030D-6E8A-4147-A177-3AD203B41FA5}">
                      <a16:colId xmlns:a16="http://schemas.microsoft.com/office/drawing/2014/main" val="20001"/>
                    </a:ext>
                  </a:extLst>
                </a:gridCol>
                <a:gridCol w="1782445">
                  <a:extLst>
                    <a:ext uri="{9D8B030D-6E8A-4147-A177-3AD203B41FA5}">
                      <a16:colId xmlns:a16="http://schemas.microsoft.com/office/drawing/2014/main" val="20002"/>
                    </a:ext>
                  </a:extLst>
                </a:gridCol>
              </a:tblGrid>
              <a:tr h="416560">
                <a:tc>
                  <a:txBody>
                    <a:bodyPr/>
                    <a:lstStyle/>
                    <a:p>
                      <a:pPr algn="ctr">
                        <a:buNone/>
                      </a:pPr>
                      <a:r>
                        <a:rPr lang="en-US" altLang="zh-CN"/>
                        <a:t>  </a:t>
                      </a:r>
                      <a:r>
                        <a:rPr lang="zh-CN" altLang="en-US"/>
                        <a:t>名称</a:t>
                      </a:r>
                    </a:p>
                  </a:txBody>
                  <a:tcPr/>
                </a:tc>
                <a:tc>
                  <a:txBody>
                    <a:bodyPr/>
                    <a:lstStyle/>
                    <a:p>
                      <a:pPr algn="ctr">
                        <a:buNone/>
                      </a:pPr>
                      <a:r>
                        <a:rPr lang="zh-CN" altLang="en-US"/>
                        <a:t>投资额（万元）</a:t>
                      </a:r>
                    </a:p>
                  </a:txBody>
                  <a:tcPr/>
                </a:tc>
                <a:tc>
                  <a:txBody>
                    <a:bodyPr/>
                    <a:lstStyle/>
                    <a:p>
                      <a:pPr algn="ctr">
                        <a:buNone/>
                      </a:pPr>
                      <a:r>
                        <a:rPr lang="zh-CN" altLang="en-US"/>
                        <a:t>投资比例</a:t>
                      </a:r>
                    </a:p>
                  </a:txBody>
                  <a:tcPr/>
                </a:tc>
                <a:extLst>
                  <a:ext uri="{0D108BD9-81ED-4DB2-BD59-A6C34878D82A}">
                    <a16:rowId xmlns:a16="http://schemas.microsoft.com/office/drawing/2014/main" val="10000"/>
                  </a:ext>
                </a:extLst>
              </a:tr>
              <a:tr h="355600">
                <a:tc>
                  <a:txBody>
                    <a:bodyPr/>
                    <a:lstStyle/>
                    <a:p>
                      <a:pPr indent="0" algn="ctr" fontAlgn="ctr">
                        <a:lnSpc>
                          <a:spcPct val="100000"/>
                        </a:lnSpc>
                        <a:buNone/>
                      </a:pPr>
                      <a:r>
                        <a:rPr lang="en-US" sz="1400" b="0">
                          <a:latin typeface="+mn-ea"/>
                          <a:cs typeface="宋体" panose="02010600030101010101" pitchFamily="2" charset="-122"/>
                        </a:rPr>
                        <a:t>安徽友荣胜公司投资</a:t>
                      </a:r>
                      <a:endParaRPr lang="en-US" altLang="en-US" sz="1400" b="0">
                        <a:latin typeface="+mn-ea"/>
                        <a:cs typeface="宋体" panose="02010600030101010101" pitchFamily="2" charset="-122"/>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108.00</a:t>
                      </a:r>
                      <a:endParaRPr lang="en-US" altLang="en-US" sz="1400" b="0">
                        <a:latin typeface="+mn-ea"/>
                        <a:ea typeface="宋体" panose="02010600030101010101" pitchFamily="2" charset="-122"/>
                        <a:cs typeface="+mn-ea"/>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45%</a:t>
                      </a:r>
                      <a:endParaRPr lang="en-US" altLang="en-US" sz="1400" b="0">
                        <a:latin typeface="+mn-ea"/>
                        <a:ea typeface="宋体" panose="02010600030101010101" pitchFamily="2" charset="-122"/>
                        <a:cs typeface="+mn-ea"/>
                      </a:endParaRPr>
                    </a:p>
                  </a:txBody>
                  <a:tcPr marL="68580" marR="68580" marT="0" marB="0" anchor="ctr"/>
                </a:tc>
                <a:extLst>
                  <a:ext uri="{0D108BD9-81ED-4DB2-BD59-A6C34878D82A}">
                    <a16:rowId xmlns:a16="http://schemas.microsoft.com/office/drawing/2014/main" val="10001"/>
                  </a:ext>
                </a:extLst>
              </a:tr>
              <a:tr h="355600">
                <a:tc>
                  <a:txBody>
                    <a:bodyPr/>
                    <a:lstStyle/>
                    <a:p>
                      <a:pPr indent="0" algn="ctr" fontAlgn="ctr">
                        <a:lnSpc>
                          <a:spcPct val="100000"/>
                        </a:lnSpc>
                        <a:buNone/>
                      </a:pPr>
                      <a:r>
                        <a:rPr lang="en-US" sz="1400" b="0">
                          <a:latin typeface="+mn-ea"/>
                          <a:cs typeface="宋体" panose="02010600030101010101" pitchFamily="2" charset="-122"/>
                        </a:rPr>
                        <a:t>技术顾问入股</a:t>
                      </a:r>
                      <a:endParaRPr lang="en-US" altLang="en-US" sz="1400" b="0">
                        <a:latin typeface="+mn-ea"/>
                        <a:cs typeface="宋体" panose="02010600030101010101" pitchFamily="2" charset="-122"/>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36.00</a:t>
                      </a:r>
                      <a:endParaRPr lang="en-US" altLang="en-US" sz="1400" b="0">
                        <a:latin typeface="+mn-ea"/>
                        <a:ea typeface="宋体" panose="02010600030101010101" pitchFamily="2" charset="-122"/>
                        <a:cs typeface="+mn-ea"/>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15%</a:t>
                      </a:r>
                      <a:endParaRPr lang="en-US" altLang="en-US" sz="1400" b="0">
                        <a:latin typeface="+mn-ea"/>
                        <a:ea typeface="宋体" panose="02010600030101010101" pitchFamily="2" charset="-122"/>
                        <a:cs typeface="+mn-ea"/>
                      </a:endParaRPr>
                    </a:p>
                  </a:txBody>
                  <a:tcPr marL="68580" marR="68580" marT="0" marB="0" anchor="ctr"/>
                </a:tc>
                <a:extLst>
                  <a:ext uri="{0D108BD9-81ED-4DB2-BD59-A6C34878D82A}">
                    <a16:rowId xmlns:a16="http://schemas.microsoft.com/office/drawing/2014/main" val="10002"/>
                  </a:ext>
                </a:extLst>
              </a:tr>
              <a:tr h="355600">
                <a:tc>
                  <a:txBody>
                    <a:bodyPr/>
                    <a:lstStyle/>
                    <a:p>
                      <a:pPr indent="0" algn="ctr" fontAlgn="ctr">
                        <a:lnSpc>
                          <a:spcPct val="100000"/>
                        </a:lnSpc>
                        <a:buNone/>
                      </a:pPr>
                      <a:r>
                        <a:rPr lang="en-US" sz="1400" b="0">
                          <a:latin typeface="+mn-ea"/>
                          <a:cs typeface="宋体" panose="02010600030101010101" pitchFamily="2" charset="-122"/>
                        </a:rPr>
                        <a:t>参赛人员</a:t>
                      </a:r>
                      <a:endParaRPr lang="en-US" altLang="en-US" sz="1400" b="0">
                        <a:latin typeface="+mn-ea"/>
                        <a:cs typeface="宋体" panose="02010600030101010101" pitchFamily="2" charset="-122"/>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60.00</a:t>
                      </a:r>
                      <a:endParaRPr lang="en-US" altLang="en-US" sz="1400" b="0">
                        <a:latin typeface="+mn-ea"/>
                        <a:ea typeface="宋体" panose="02010600030101010101" pitchFamily="2" charset="-122"/>
                        <a:cs typeface="+mn-ea"/>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25%</a:t>
                      </a:r>
                      <a:endParaRPr lang="en-US" altLang="en-US" sz="1400" b="0">
                        <a:latin typeface="+mn-ea"/>
                        <a:ea typeface="宋体" panose="02010600030101010101" pitchFamily="2" charset="-122"/>
                        <a:cs typeface="+mn-ea"/>
                      </a:endParaRPr>
                    </a:p>
                  </a:txBody>
                  <a:tcPr marL="68580" marR="68580" marT="0" marB="0" anchor="ctr"/>
                </a:tc>
                <a:extLst>
                  <a:ext uri="{0D108BD9-81ED-4DB2-BD59-A6C34878D82A}">
                    <a16:rowId xmlns:a16="http://schemas.microsoft.com/office/drawing/2014/main" val="10003"/>
                  </a:ext>
                </a:extLst>
              </a:tr>
              <a:tr h="355600">
                <a:tc>
                  <a:txBody>
                    <a:bodyPr/>
                    <a:lstStyle/>
                    <a:p>
                      <a:pPr indent="0" algn="ctr" fontAlgn="ctr">
                        <a:lnSpc>
                          <a:spcPct val="100000"/>
                        </a:lnSpc>
                        <a:buNone/>
                      </a:pPr>
                      <a:r>
                        <a:rPr lang="en-US" sz="1400" b="0">
                          <a:latin typeface="+mn-ea"/>
                          <a:cs typeface="Times New Roman" panose="02020603050405020304" charset="0"/>
                        </a:rPr>
                        <a:t>期权池</a:t>
                      </a:r>
                      <a:endParaRPr lang="en-US" altLang="en-US" sz="1400" b="0">
                        <a:latin typeface="+mn-ea"/>
                        <a:cs typeface="Times New Roman" panose="02020603050405020304" charset="0"/>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36.00</a:t>
                      </a:r>
                      <a:endParaRPr lang="en-US" altLang="en-US" sz="1400" b="0">
                        <a:latin typeface="+mn-ea"/>
                        <a:ea typeface="宋体" panose="02010600030101010101" pitchFamily="2" charset="-122"/>
                        <a:cs typeface="+mn-ea"/>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15%</a:t>
                      </a:r>
                      <a:endParaRPr lang="en-US" altLang="en-US" sz="1400" b="0">
                        <a:latin typeface="+mn-ea"/>
                        <a:ea typeface="宋体" panose="02010600030101010101" pitchFamily="2" charset="-122"/>
                        <a:cs typeface="+mn-ea"/>
                      </a:endParaRPr>
                    </a:p>
                  </a:txBody>
                  <a:tcPr marL="68580" marR="68580" marT="0" marB="0" anchor="ctr"/>
                </a:tc>
                <a:extLst>
                  <a:ext uri="{0D108BD9-81ED-4DB2-BD59-A6C34878D82A}">
                    <a16:rowId xmlns:a16="http://schemas.microsoft.com/office/drawing/2014/main" val="10004"/>
                  </a:ext>
                </a:extLst>
              </a:tr>
              <a:tr h="355600">
                <a:tc>
                  <a:txBody>
                    <a:bodyPr/>
                    <a:lstStyle/>
                    <a:p>
                      <a:pPr indent="0" algn="ctr" fontAlgn="ctr">
                        <a:lnSpc>
                          <a:spcPct val="100000"/>
                        </a:lnSpc>
                        <a:buNone/>
                      </a:pPr>
                      <a:r>
                        <a:rPr lang="en-US" sz="1400" b="0">
                          <a:latin typeface="+mn-ea"/>
                          <a:cs typeface="Times New Roman" panose="02020603050405020304" charset="0"/>
                        </a:rPr>
                        <a:t>总计</a:t>
                      </a:r>
                      <a:endParaRPr lang="en-US" altLang="en-US" sz="1400" b="0">
                        <a:latin typeface="+mn-ea"/>
                        <a:cs typeface="Times New Roman" panose="02020603050405020304" charset="0"/>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240.00</a:t>
                      </a:r>
                      <a:endParaRPr lang="en-US" altLang="en-US" sz="1400" b="0">
                        <a:latin typeface="+mn-ea"/>
                        <a:ea typeface="宋体" panose="02010600030101010101" pitchFamily="2" charset="-122"/>
                        <a:cs typeface="+mn-ea"/>
                      </a:endParaRPr>
                    </a:p>
                  </a:txBody>
                  <a:tcPr marL="68580" marR="68580" marT="0" marB="0" anchor="ctr"/>
                </a:tc>
                <a:tc>
                  <a:txBody>
                    <a:bodyPr/>
                    <a:lstStyle/>
                    <a:p>
                      <a:pPr indent="0" algn="ctr" fontAlgn="ctr">
                        <a:lnSpc>
                          <a:spcPct val="100000"/>
                        </a:lnSpc>
                        <a:buNone/>
                      </a:pPr>
                      <a:r>
                        <a:rPr lang="en-US" sz="1400" b="0">
                          <a:latin typeface="+mn-ea"/>
                          <a:ea typeface="宋体" panose="02010600030101010101" pitchFamily="2" charset="-122"/>
                          <a:cs typeface="+mn-ea"/>
                        </a:rPr>
                        <a:t>100%</a:t>
                      </a:r>
                      <a:endParaRPr lang="en-US" altLang="en-US" sz="1400" b="0">
                        <a:latin typeface="+mn-ea"/>
                        <a:ea typeface="宋体" panose="02010600030101010101" pitchFamily="2" charset="-122"/>
                        <a:cs typeface="+mn-ea"/>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7" name="表格 6"/>
          <p:cNvGraphicFramePr/>
          <p:nvPr>
            <p:custDataLst>
              <p:tags r:id="rId2"/>
            </p:custDataLst>
          </p:nvPr>
        </p:nvGraphicFramePr>
        <p:xfrm>
          <a:off x="6046470" y="1723390"/>
          <a:ext cx="5292090" cy="2194560"/>
        </p:xfrm>
        <a:graphic>
          <a:graphicData uri="http://schemas.openxmlformats.org/drawingml/2006/table">
            <a:tbl>
              <a:tblPr firstRow="1" bandRow="1">
                <a:tableStyleId>{5C22544A-7EE6-4342-B048-85BDC9FD1C3A}</a:tableStyleId>
              </a:tblPr>
              <a:tblGrid>
                <a:gridCol w="1290955">
                  <a:extLst>
                    <a:ext uri="{9D8B030D-6E8A-4147-A177-3AD203B41FA5}">
                      <a16:colId xmlns:a16="http://schemas.microsoft.com/office/drawing/2014/main" val="20000"/>
                    </a:ext>
                  </a:extLst>
                </a:gridCol>
                <a:gridCol w="4001135">
                  <a:extLst>
                    <a:ext uri="{9D8B030D-6E8A-4147-A177-3AD203B41FA5}">
                      <a16:colId xmlns:a16="http://schemas.microsoft.com/office/drawing/2014/main" val="20001"/>
                    </a:ext>
                  </a:extLst>
                </a:gridCol>
              </a:tblGrid>
              <a:tr h="365760">
                <a:tc>
                  <a:txBody>
                    <a:bodyPr/>
                    <a:lstStyle/>
                    <a:p>
                      <a:pPr algn="ctr">
                        <a:buNone/>
                      </a:pPr>
                      <a:r>
                        <a:rPr lang="zh-CN" altLang="en-US"/>
                        <a:t>年份</a:t>
                      </a:r>
                    </a:p>
                  </a:txBody>
                  <a:tcPr/>
                </a:tc>
                <a:tc>
                  <a:txBody>
                    <a:bodyPr/>
                    <a:lstStyle/>
                    <a:p>
                      <a:pPr algn="ctr">
                        <a:buNone/>
                      </a:pPr>
                      <a:r>
                        <a:rPr lang="zh-CN" altLang="en-US"/>
                        <a:t>投融资计划</a:t>
                      </a:r>
                    </a:p>
                  </a:txBody>
                  <a:tcPr/>
                </a:tc>
                <a:extLst>
                  <a:ext uri="{0D108BD9-81ED-4DB2-BD59-A6C34878D82A}">
                    <a16:rowId xmlns:a16="http://schemas.microsoft.com/office/drawing/2014/main" val="10000"/>
                  </a:ext>
                </a:extLst>
              </a:tr>
              <a:tr h="365760">
                <a:tc>
                  <a:txBody>
                    <a:bodyPr/>
                    <a:lstStyle/>
                    <a:p>
                      <a:pPr indent="0" algn="ctr" fontAlgn="ctr">
                        <a:buNone/>
                      </a:pPr>
                      <a:r>
                        <a:rPr lang="en-US" sz="1400" b="0">
                          <a:latin typeface="+mn-ea"/>
                          <a:cs typeface="+mn-ea"/>
                        </a:rPr>
                        <a:t>2022年</a:t>
                      </a:r>
                      <a:endParaRPr lang="en-US" altLang="en-US" sz="1400" b="0">
                        <a:latin typeface="+mn-ea"/>
                        <a:ea typeface="Times New Roman" panose="02020603050405020304" charset="0"/>
                        <a:cs typeface="+mn-ea"/>
                      </a:endParaRPr>
                    </a:p>
                  </a:txBody>
                  <a:tcPr marL="68580" marR="68580" marT="0" marB="0" anchor="ctr"/>
                </a:tc>
                <a:tc>
                  <a:txBody>
                    <a:bodyPr/>
                    <a:lstStyle/>
                    <a:p>
                      <a:pPr indent="0" algn="ctr" fontAlgn="ctr">
                        <a:buNone/>
                      </a:pPr>
                      <a:r>
                        <a:rPr lang="en-US" sz="1400" b="0">
                          <a:latin typeface="+mn-ea"/>
                          <a:cs typeface="+mn-ea"/>
                        </a:rPr>
                        <a:t>合肥国家大学科技园无息贷款60万</a:t>
                      </a:r>
                      <a:endParaRPr lang="en-US" altLang="en-US" sz="1400" b="0">
                        <a:latin typeface="+mn-ea"/>
                        <a:ea typeface="Times New Roman" panose="02020603050405020304" charset="0"/>
                        <a:cs typeface="+mn-ea"/>
                      </a:endParaRPr>
                    </a:p>
                  </a:txBody>
                  <a:tcPr marL="68580" marR="68580" marT="0" marB="0" anchor="ctr"/>
                </a:tc>
                <a:extLst>
                  <a:ext uri="{0D108BD9-81ED-4DB2-BD59-A6C34878D82A}">
                    <a16:rowId xmlns:a16="http://schemas.microsoft.com/office/drawing/2014/main" val="10001"/>
                  </a:ext>
                </a:extLst>
              </a:tr>
              <a:tr h="365760">
                <a:tc>
                  <a:txBody>
                    <a:bodyPr/>
                    <a:lstStyle/>
                    <a:p>
                      <a:pPr indent="0" algn="ctr" fontAlgn="ctr">
                        <a:buNone/>
                      </a:pPr>
                      <a:r>
                        <a:rPr lang="en-US" sz="1400" b="0">
                          <a:latin typeface="+mn-ea"/>
                          <a:cs typeface="+mn-ea"/>
                        </a:rPr>
                        <a:t>2023年</a:t>
                      </a:r>
                      <a:endParaRPr lang="en-US" altLang="en-US" sz="1400" b="0">
                        <a:latin typeface="+mn-ea"/>
                        <a:ea typeface="Times New Roman" panose="02020603050405020304" charset="0"/>
                        <a:cs typeface="+mn-ea"/>
                      </a:endParaRPr>
                    </a:p>
                  </a:txBody>
                  <a:tcPr marL="68580" marR="68580" marT="0" marB="0" anchor="ctr"/>
                </a:tc>
                <a:tc>
                  <a:txBody>
                    <a:bodyPr/>
                    <a:lstStyle/>
                    <a:p>
                      <a:pPr indent="0" algn="ctr" fontAlgn="ctr">
                        <a:buNone/>
                      </a:pPr>
                      <a:r>
                        <a:rPr lang="en-US" sz="1400" b="0">
                          <a:latin typeface="+mn-ea"/>
                          <a:cs typeface="+mn-ea"/>
                        </a:rPr>
                        <a:t>引入天使投资50万+银行借款20万</a:t>
                      </a:r>
                      <a:endParaRPr lang="en-US" altLang="en-US" sz="1400" b="0">
                        <a:latin typeface="+mn-ea"/>
                        <a:ea typeface="Times New Roman" panose="02020603050405020304" charset="0"/>
                        <a:cs typeface="+mn-ea"/>
                      </a:endParaRPr>
                    </a:p>
                  </a:txBody>
                  <a:tcPr marL="68580" marR="68580" marT="0" marB="0" anchor="ctr"/>
                </a:tc>
                <a:extLst>
                  <a:ext uri="{0D108BD9-81ED-4DB2-BD59-A6C34878D82A}">
                    <a16:rowId xmlns:a16="http://schemas.microsoft.com/office/drawing/2014/main" val="10002"/>
                  </a:ext>
                </a:extLst>
              </a:tr>
              <a:tr h="365760">
                <a:tc>
                  <a:txBody>
                    <a:bodyPr/>
                    <a:lstStyle/>
                    <a:p>
                      <a:pPr indent="0" algn="ctr" fontAlgn="ctr">
                        <a:buNone/>
                      </a:pPr>
                      <a:r>
                        <a:rPr lang="en-US" sz="1400" b="0">
                          <a:latin typeface="+mn-ea"/>
                          <a:cs typeface="+mn-ea"/>
                        </a:rPr>
                        <a:t>2024年</a:t>
                      </a:r>
                      <a:endParaRPr lang="en-US" altLang="en-US" sz="1400" b="0">
                        <a:latin typeface="+mn-ea"/>
                        <a:ea typeface="Times New Roman" panose="02020603050405020304" charset="0"/>
                        <a:cs typeface="+mn-ea"/>
                      </a:endParaRPr>
                    </a:p>
                  </a:txBody>
                  <a:tcPr marL="68580" marR="68580" marT="0" marB="0" anchor="ctr"/>
                </a:tc>
                <a:tc>
                  <a:txBody>
                    <a:bodyPr/>
                    <a:lstStyle/>
                    <a:p>
                      <a:pPr indent="0" algn="ctr" fontAlgn="ctr">
                        <a:buNone/>
                      </a:pPr>
                      <a:r>
                        <a:rPr lang="en-US" sz="1400" b="0">
                          <a:latin typeface="+mn-ea"/>
                          <a:cs typeface="+mn-ea"/>
                        </a:rPr>
                        <a:t>银行借款40万</a:t>
                      </a:r>
                      <a:endParaRPr lang="en-US" altLang="en-US" sz="1400" b="0">
                        <a:latin typeface="+mn-ea"/>
                        <a:ea typeface="Times New Roman" panose="02020603050405020304" charset="0"/>
                        <a:cs typeface="+mn-ea"/>
                      </a:endParaRPr>
                    </a:p>
                  </a:txBody>
                  <a:tcPr marL="68580" marR="68580" marT="0" marB="0" anchor="ctr"/>
                </a:tc>
                <a:extLst>
                  <a:ext uri="{0D108BD9-81ED-4DB2-BD59-A6C34878D82A}">
                    <a16:rowId xmlns:a16="http://schemas.microsoft.com/office/drawing/2014/main" val="10003"/>
                  </a:ext>
                </a:extLst>
              </a:tr>
              <a:tr h="365760">
                <a:tc>
                  <a:txBody>
                    <a:bodyPr/>
                    <a:lstStyle/>
                    <a:p>
                      <a:pPr indent="0" algn="ctr" fontAlgn="ctr">
                        <a:buNone/>
                      </a:pPr>
                      <a:r>
                        <a:rPr lang="en-US" sz="1400" b="0">
                          <a:latin typeface="+mn-ea"/>
                          <a:cs typeface="+mn-ea"/>
                        </a:rPr>
                        <a:t>2025年</a:t>
                      </a:r>
                      <a:endParaRPr lang="en-US" altLang="en-US" sz="1400" b="0">
                        <a:latin typeface="+mn-ea"/>
                        <a:ea typeface="Times New Roman" panose="02020603050405020304" charset="0"/>
                        <a:cs typeface="+mn-ea"/>
                      </a:endParaRPr>
                    </a:p>
                  </a:txBody>
                  <a:tcPr marL="68580" marR="68580" marT="0" marB="0" anchor="ctr"/>
                </a:tc>
                <a:tc>
                  <a:txBody>
                    <a:bodyPr/>
                    <a:lstStyle/>
                    <a:p>
                      <a:pPr indent="0" algn="ctr" fontAlgn="ctr">
                        <a:buNone/>
                      </a:pPr>
                      <a:r>
                        <a:rPr lang="en-US" sz="1400" b="0">
                          <a:latin typeface="+mn-ea"/>
                          <a:cs typeface="+mn-ea"/>
                        </a:rPr>
                        <a:t>引入天使投资50万+银行借款50万</a:t>
                      </a:r>
                      <a:endParaRPr lang="en-US" altLang="en-US" sz="1400" b="0">
                        <a:latin typeface="+mn-ea"/>
                        <a:ea typeface="Times New Roman" panose="02020603050405020304" charset="0"/>
                        <a:cs typeface="+mn-ea"/>
                      </a:endParaRPr>
                    </a:p>
                  </a:txBody>
                  <a:tcPr marL="68580" marR="68580" marT="0" marB="0" anchor="ctr"/>
                </a:tc>
                <a:extLst>
                  <a:ext uri="{0D108BD9-81ED-4DB2-BD59-A6C34878D82A}">
                    <a16:rowId xmlns:a16="http://schemas.microsoft.com/office/drawing/2014/main" val="10004"/>
                  </a:ext>
                </a:extLst>
              </a:tr>
              <a:tr h="365760">
                <a:tc>
                  <a:txBody>
                    <a:bodyPr/>
                    <a:lstStyle/>
                    <a:p>
                      <a:pPr indent="0" algn="ctr" fontAlgn="ctr">
                        <a:buNone/>
                      </a:pPr>
                      <a:r>
                        <a:rPr lang="en-US" sz="1400" b="0">
                          <a:latin typeface="+mn-ea"/>
                          <a:cs typeface="+mn-ea"/>
                        </a:rPr>
                        <a:t>2026年</a:t>
                      </a:r>
                      <a:endParaRPr lang="en-US" altLang="en-US" sz="1400" b="0">
                        <a:latin typeface="+mn-ea"/>
                        <a:ea typeface="Times New Roman" panose="02020603050405020304" charset="0"/>
                        <a:cs typeface="+mn-ea"/>
                      </a:endParaRPr>
                    </a:p>
                  </a:txBody>
                  <a:tcPr marL="68580" marR="68580" marT="0" marB="0" anchor="ctr"/>
                </a:tc>
                <a:tc>
                  <a:txBody>
                    <a:bodyPr/>
                    <a:lstStyle/>
                    <a:p>
                      <a:pPr indent="0" algn="ctr" fontAlgn="ctr">
                        <a:buNone/>
                      </a:pPr>
                      <a:r>
                        <a:rPr lang="en-US" sz="1400" b="0">
                          <a:latin typeface="+mn-ea"/>
                          <a:cs typeface="+mn-ea"/>
                        </a:rPr>
                        <a:t>引入天使投资60万</a:t>
                      </a:r>
                      <a:endParaRPr lang="en-US" altLang="en-US" sz="1400" b="0">
                        <a:latin typeface="+mn-ea"/>
                        <a:ea typeface="Times New Roman" panose="02020603050405020304" charset="0"/>
                        <a:cs typeface="+mn-ea"/>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9" name="图表 8"/>
          <p:cNvGraphicFramePr/>
          <p:nvPr/>
        </p:nvGraphicFramePr>
        <p:xfrm>
          <a:off x="3096895" y="4028440"/>
          <a:ext cx="5519420" cy="2800985"/>
        </p:xfrm>
        <a:graphic>
          <a:graphicData uri="http://schemas.openxmlformats.org/drawingml/2006/chart">
            <c:chart xmlns:c="http://schemas.openxmlformats.org/drawingml/2006/chart" xmlns:r="http://schemas.openxmlformats.org/officeDocument/2006/relationships" r:id="rId4"/>
          </a:graphicData>
        </a:graphic>
      </p:graphicFrame>
      <p:sp>
        <p:nvSpPr>
          <p:cNvPr id="4" name="文本框 3">
            <a:extLst>
              <a:ext uri="{FF2B5EF4-FFF2-40B4-BE49-F238E27FC236}">
                <a16:creationId xmlns:a16="http://schemas.microsoft.com/office/drawing/2014/main" id="{0B5D8B09-E590-71F6-0306-90B69EABD56D}"/>
              </a:ext>
            </a:extLst>
          </p:cNvPr>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grpSp>
        <p:nvGrpSpPr>
          <p:cNvPr id="6" name="组合 5">
            <a:extLst>
              <a:ext uri="{FF2B5EF4-FFF2-40B4-BE49-F238E27FC236}">
                <a16:creationId xmlns:a16="http://schemas.microsoft.com/office/drawing/2014/main" id="{7E21F7E5-B603-A679-10C6-65362ED83213}"/>
              </a:ext>
            </a:extLst>
          </p:cNvPr>
          <p:cNvGrpSpPr/>
          <p:nvPr/>
        </p:nvGrpSpPr>
        <p:grpSpPr>
          <a:xfrm rot="10800000" flipH="1">
            <a:off x="275809" y="327218"/>
            <a:ext cx="355381" cy="88900"/>
            <a:chOff x="4381719" y="-1168400"/>
            <a:chExt cx="355381" cy="88900"/>
          </a:xfrm>
        </p:grpSpPr>
        <p:cxnSp>
          <p:nvCxnSpPr>
            <p:cNvPr id="8" name="直接连接符 7">
              <a:extLst>
                <a:ext uri="{FF2B5EF4-FFF2-40B4-BE49-F238E27FC236}">
                  <a16:creationId xmlns:a16="http://schemas.microsoft.com/office/drawing/2014/main" id="{C2CFD198-5540-9F77-7393-49C9DB6F0808}"/>
                </a:ext>
              </a:extLst>
            </p:cNvPr>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D522193-387F-D8C6-EE15-59730F998308}"/>
                </a:ext>
              </a:extLst>
            </p:cNvPr>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5A68671C-C442-7889-175F-804DC172906A}"/>
              </a:ext>
            </a:extLst>
          </p:cNvPr>
          <p:cNvPicPr>
            <a:picLocks noChangeAspect="1"/>
          </p:cNvPicPr>
          <p:nvPr/>
        </p:nvPicPr>
        <p:blipFill>
          <a:blip r:embed="rId5"/>
          <a:stretch>
            <a:fillRect/>
          </a:stretch>
        </p:blipFill>
        <p:spPr>
          <a:xfrm>
            <a:off x="8726689" y="116199"/>
            <a:ext cx="3371965" cy="632541"/>
          </a:xfrm>
          <a:prstGeom prst="rect">
            <a:avLst/>
          </a:prstGeom>
        </p:spPr>
      </p:pic>
      <p:sp>
        <p:nvSpPr>
          <p:cNvPr id="12" name="文本框 1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D124A75-78EE-E334-AB9C-BC219DD7B619}"/>
              </a:ext>
            </a:extLst>
          </p:cNvPr>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财务预测及分析</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모서리가 둥근 직사각형 140"/>
          <p:cNvSpPr/>
          <p:nvPr/>
        </p:nvSpPr>
        <p:spPr>
          <a:xfrm>
            <a:off x="4495165" y="774325"/>
            <a:ext cx="3202305" cy="463550"/>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未来五年收入估算</a:t>
            </a:r>
          </a:p>
        </p:txBody>
      </p:sp>
      <p:sp>
        <p:nvSpPr>
          <p:cNvPr id="14" name="모서리가 둥근 직사각형 140"/>
          <p:cNvSpPr/>
          <p:nvPr/>
        </p:nvSpPr>
        <p:spPr>
          <a:xfrm>
            <a:off x="4495165" y="4024034"/>
            <a:ext cx="3202305"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未来五年成本估算</a:t>
            </a:r>
          </a:p>
        </p:txBody>
      </p:sp>
      <p:grpSp>
        <p:nvGrpSpPr>
          <p:cNvPr id="3" name="组合 2">
            <a:extLst>
              <a:ext uri="{FF2B5EF4-FFF2-40B4-BE49-F238E27FC236}">
                <a16:creationId xmlns:a16="http://schemas.microsoft.com/office/drawing/2014/main" id="{4521822B-8F01-BD18-713E-D49D71255827}"/>
              </a:ext>
            </a:extLst>
          </p:cNvPr>
          <p:cNvGrpSpPr/>
          <p:nvPr/>
        </p:nvGrpSpPr>
        <p:grpSpPr>
          <a:xfrm rot="10800000" flipH="1">
            <a:off x="275809" y="327218"/>
            <a:ext cx="355381" cy="88900"/>
            <a:chOff x="4381719" y="-1168400"/>
            <a:chExt cx="355381" cy="88900"/>
          </a:xfrm>
        </p:grpSpPr>
        <p:cxnSp>
          <p:nvCxnSpPr>
            <p:cNvPr id="5" name="直接连接符 4">
              <a:extLst>
                <a:ext uri="{FF2B5EF4-FFF2-40B4-BE49-F238E27FC236}">
                  <a16:creationId xmlns:a16="http://schemas.microsoft.com/office/drawing/2014/main" id="{AC9585F2-017E-D533-A334-03BC9193C750}"/>
                </a:ext>
              </a:extLst>
            </p:cNvPr>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B3E45F7-DDBB-1D3D-6ABA-9405FE2965BC}"/>
                </a:ext>
              </a:extLst>
            </p:cNvPr>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8" name="文本框 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29BF4EF0-4258-DC19-4A1A-CA3579723002}"/>
              </a:ext>
            </a:extLst>
          </p:cNvPr>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财务预测及分析</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9" name="文本框 8">
            <a:extLst>
              <a:ext uri="{FF2B5EF4-FFF2-40B4-BE49-F238E27FC236}">
                <a16:creationId xmlns:a16="http://schemas.microsoft.com/office/drawing/2014/main" id="{F9C60C60-352B-BFFE-3668-6820B25211E9}"/>
              </a:ext>
            </a:extLst>
          </p:cNvPr>
          <p:cNvSpPr txBox="1"/>
          <p:nvPr/>
        </p:nvSpPr>
        <p:spPr>
          <a:xfrm>
            <a:off x="377190" y="913622"/>
            <a:ext cx="3924892" cy="76634"/>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pic>
        <p:nvPicPr>
          <p:cNvPr id="10" name="图片 9">
            <a:extLst>
              <a:ext uri="{FF2B5EF4-FFF2-40B4-BE49-F238E27FC236}">
                <a16:creationId xmlns:a16="http://schemas.microsoft.com/office/drawing/2014/main" id="{C2BB8EF2-3735-E955-845B-314D9983AC34}"/>
              </a:ext>
            </a:extLst>
          </p:cNvPr>
          <p:cNvPicPr>
            <a:picLocks noChangeAspect="1"/>
          </p:cNvPicPr>
          <p:nvPr/>
        </p:nvPicPr>
        <p:blipFill>
          <a:blip r:embed="rId2"/>
          <a:stretch>
            <a:fillRect/>
          </a:stretch>
        </p:blipFill>
        <p:spPr>
          <a:xfrm>
            <a:off x="8726689" y="116199"/>
            <a:ext cx="3371965" cy="632541"/>
          </a:xfrm>
          <a:prstGeom prst="rect">
            <a:avLst/>
          </a:prstGeom>
        </p:spPr>
      </p:pic>
      <p:graphicFrame>
        <p:nvGraphicFramePr>
          <p:cNvPr id="11" name="表格 10">
            <a:extLst>
              <a:ext uri="{FF2B5EF4-FFF2-40B4-BE49-F238E27FC236}">
                <a16:creationId xmlns:a16="http://schemas.microsoft.com/office/drawing/2014/main" id="{7BC00990-8AB3-E2BE-F698-741BD72259E9}"/>
              </a:ext>
            </a:extLst>
          </p:cNvPr>
          <p:cNvGraphicFramePr>
            <a:graphicFrameLocks noGrp="1"/>
          </p:cNvGraphicFramePr>
          <p:nvPr>
            <p:extLst>
              <p:ext uri="{D42A27DB-BD31-4B8C-83A1-F6EECF244321}">
                <p14:modId xmlns:p14="http://schemas.microsoft.com/office/powerpoint/2010/main" val="3266541869"/>
              </p:ext>
            </p:extLst>
          </p:nvPr>
        </p:nvGraphicFramePr>
        <p:xfrm>
          <a:off x="2243330" y="1335143"/>
          <a:ext cx="7388350" cy="2553898"/>
        </p:xfrm>
        <a:graphic>
          <a:graphicData uri="http://schemas.openxmlformats.org/drawingml/2006/table">
            <a:tbl>
              <a:tblPr firstRow="1" firstCol="1" bandRow="1">
                <a:tableStyleId>{5C22544A-7EE6-4342-B048-85BDC9FD1C3A}</a:tableStyleId>
              </a:tblPr>
              <a:tblGrid>
                <a:gridCol w="1368980">
                  <a:extLst>
                    <a:ext uri="{9D8B030D-6E8A-4147-A177-3AD203B41FA5}">
                      <a16:colId xmlns:a16="http://schemas.microsoft.com/office/drawing/2014/main" val="2288490790"/>
                    </a:ext>
                  </a:extLst>
                </a:gridCol>
                <a:gridCol w="1308596">
                  <a:extLst>
                    <a:ext uri="{9D8B030D-6E8A-4147-A177-3AD203B41FA5}">
                      <a16:colId xmlns:a16="http://schemas.microsoft.com/office/drawing/2014/main" val="3010806502"/>
                    </a:ext>
                  </a:extLst>
                </a:gridCol>
                <a:gridCol w="983388">
                  <a:extLst>
                    <a:ext uri="{9D8B030D-6E8A-4147-A177-3AD203B41FA5}">
                      <a16:colId xmlns:a16="http://schemas.microsoft.com/office/drawing/2014/main" val="4129673764"/>
                    </a:ext>
                  </a:extLst>
                </a:gridCol>
                <a:gridCol w="940257">
                  <a:extLst>
                    <a:ext uri="{9D8B030D-6E8A-4147-A177-3AD203B41FA5}">
                      <a16:colId xmlns:a16="http://schemas.microsoft.com/office/drawing/2014/main" val="4176440804"/>
                    </a:ext>
                  </a:extLst>
                </a:gridCol>
                <a:gridCol w="929043">
                  <a:extLst>
                    <a:ext uri="{9D8B030D-6E8A-4147-A177-3AD203B41FA5}">
                      <a16:colId xmlns:a16="http://schemas.microsoft.com/office/drawing/2014/main" val="2265805963"/>
                    </a:ext>
                  </a:extLst>
                </a:gridCol>
                <a:gridCol w="929043">
                  <a:extLst>
                    <a:ext uri="{9D8B030D-6E8A-4147-A177-3AD203B41FA5}">
                      <a16:colId xmlns:a16="http://schemas.microsoft.com/office/drawing/2014/main" val="3457045498"/>
                    </a:ext>
                  </a:extLst>
                </a:gridCol>
                <a:gridCol w="929043">
                  <a:extLst>
                    <a:ext uri="{9D8B030D-6E8A-4147-A177-3AD203B41FA5}">
                      <a16:colId xmlns:a16="http://schemas.microsoft.com/office/drawing/2014/main" val="1587931601"/>
                    </a:ext>
                  </a:extLst>
                </a:gridCol>
              </a:tblGrid>
              <a:tr h="208575">
                <a:tc gridSpan="2">
                  <a:txBody>
                    <a:bodyPr/>
                    <a:lstStyle/>
                    <a:p>
                      <a:pPr algn="ctr">
                        <a:lnSpc>
                          <a:spcPct val="150000"/>
                        </a:lnSpc>
                      </a:pPr>
                      <a:r>
                        <a:rPr lang="zh-CN" sz="1200" kern="100" dirty="0">
                          <a:effectLst/>
                          <a:highlight>
                            <a:srgbClr val="8EABDC"/>
                          </a:highlight>
                        </a:rPr>
                        <a:t>项目</a:t>
                      </a:r>
                      <a:endParaRPr lang="zh-CN" sz="1200" kern="100" dirty="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ctr">
                        <a:lnSpc>
                          <a:spcPct val="150000"/>
                        </a:lnSpc>
                      </a:pPr>
                      <a:r>
                        <a:rPr lang="en-US" sz="1200" kern="100" dirty="0">
                          <a:effectLst/>
                          <a:highlight>
                            <a:srgbClr val="8EABDC"/>
                          </a:highlight>
                        </a:rPr>
                        <a:t>2024</a:t>
                      </a:r>
                      <a:r>
                        <a:rPr lang="zh-CN" sz="1200" kern="100" dirty="0">
                          <a:effectLst/>
                          <a:highlight>
                            <a:srgbClr val="8EABDC"/>
                          </a:highlight>
                        </a:rPr>
                        <a:t>年</a:t>
                      </a:r>
                      <a:endParaRPr lang="zh-CN" sz="1200" kern="100" dirty="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highlight>
                            <a:srgbClr val="8EABDC"/>
                          </a:highlight>
                        </a:rPr>
                        <a:t>2025</a:t>
                      </a:r>
                      <a:r>
                        <a:rPr lang="zh-CN" sz="1200" kern="100">
                          <a:effectLst/>
                          <a:highlight>
                            <a:srgbClr val="8EABDC"/>
                          </a:highlight>
                        </a:rPr>
                        <a:t>年</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highlight>
                            <a:srgbClr val="8EABDC"/>
                          </a:highlight>
                        </a:rPr>
                        <a:t>2026</a:t>
                      </a:r>
                      <a:r>
                        <a:rPr lang="zh-CN" sz="1200" kern="100">
                          <a:effectLst/>
                          <a:highlight>
                            <a:srgbClr val="8EABDC"/>
                          </a:highlight>
                        </a:rPr>
                        <a:t>年</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highlight>
                            <a:srgbClr val="8EABDC"/>
                          </a:highlight>
                        </a:rPr>
                        <a:t>2027</a:t>
                      </a:r>
                      <a:r>
                        <a:rPr lang="zh-CN" sz="1200" kern="100">
                          <a:effectLst/>
                          <a:highlight>
                            <a:srgbClr val="8EABDC"/>
                          </a:highlight>
                        </a:rPr>
                        <a:t>年</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highlight>
                            <a:srgbClr val="8EABDC"/>
                          </a:highlight>
                        </a:rPr>
                        <a:t>2028</a:t>
                      </a:r>
                      <a:r>
                        <a:rPr lang="zh-CN" sz="1200" kern="100">
                          <a:effectLst/>
                          <a:highlight>
                            <a:srgbClr val="8EABDC"/>
                          </a:highlight>
                        </a:rPr>
                        <a:t>年</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955053"/>
                  </a:ext>
                </a:extLst>
              </a:tr>
              <a:tr h="445131">
                <a:tc rowSpan="4">
                  <a:txBody>
                    <a:bodyPr/>
                    <a:lstStyle/>
                    <a:p>
                      <a:pPr algn="ctr">
                        <a:lnSpc>
                          <a:spcPct val="150000"/>
                        </a:lnSpc>
                      </a:pPr>
                      <a:r>
                        <a:rPr lang="en-US" sz="1200" kern="100">
                          <a:effectLst/>
                          <a:highlight>
                            <a:srgbClr val="8EABDC"/>
                          </a:highlight>
                        </a:rPr>
                        <a:t> </a:t>
                      </a:r>
                      <a:endParaRPr lang="zh-CN" sz="1200" kern="100">
                        <a:effectLst/>
                        <a:highlight>
                          <a:srgbClr val="8EABDC"/>
                        </a:highlight>
                      </a:endParaRPr>
                    </a:p>
                    <a:p>
                      <a:pPr algn="ctr">
                        <a:lnSpc>
                          <a:spcPct val="150000"/>
                        </a:lnSpc>
                      </a:pPr>
                      <a:r>
                        <a:rPr lang="en-US" sz="1200" kern="100">
                          <a:effectLst/>
                          <a:highlight>
                            <a:srgbClr val="8EABDC"/>
                          </a:highlight>
                        </a:rPr>
                        <a:t> </a:t>
                      </a:r>
                      <a:endParaRPr lang="zh-CN" sz="1200" kern="100">
                        <a:effectLst/>
                        <a:highlight>
                          <a:srgbClr val="8EABDC"/>
                        </a:highlight>
                      </a:endParaRPr>
                    </a:p>
                    <a:p>
                      <a:pPr algn="ctr">
                        <a:lnSpc>
                          <a:spcPct val="150000"/>
                        </a:lnSpc>
                      </a:pPr>
                      <a:r>
                        <a:rPr lang="en-US" sz="1200" kern="100">
                          <a:effectLst/>
                          <a:highlight>
                            <a:srgbClr val="8EABDC"/>
                          </a:highlight>
                        </a:rPr>
                        <a:t> </a:t>
                      </a:r>
                      <a:endParaRPr lang="zh-CN" sz="1200" kern="100">
                        <a:effectLst/>
                        <a:highlight>
                          <a:srgbClr val="8EABDC"/>
                        </a:highlight>
                      </a:endParaRPr>
                    </a:p>
                    <a:p>
                      <a:pPr algn="ctr">
                        <a:lnSpc>
                          <a:spcPct val="150000"/>
                        </a:lnSpc>
                      </a:pPr>
                      <a:r>
                        <a:rPr lang="zh-CN" sz="1200" kern="100">
                          <a:effectLst/>
                          <a:highlight>
                            <a:srgbClr val="8EABDC"/>
                          </a:highlight>
                        </a:rPr>
                        <a:t>主营业务</a:t>
                      </a:r>
                    </a:p>
                    <a:p>
                      <a:pPr algn="ctr">
                        <a:lnSpc>
                          <a:spcPct val="150000"/>
                        </a:lnSpc>
                      </a:pPr>
                      <a:r>
                        <a:rPr lang="zh-CN" sz="1200" kern="100">
                          <a:effectLst/>
                          <a:highlight>
                            <a:srgbClr val="8EABDC"/>
                          </a:highlight>
                        </a:rPr>
                        <a:t>收入</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highlight>
                            <a:srgbClr val="ECF1F9"/>
                          </a:highlight>
                        </a:rPr>
                        <a:t>一体化智能安检设备</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highlight>
                            <a:srgbClr val="FFFFFF"/>
                          </a:highlight>
                        </a:rPr>
                        <a:t>35.00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200" kern="100">
                          <a:effectLst/>
                          <a:highlight>
                            <a:srgbClr val="ECF1F9"/>
                          </a:highlight>
                        </a:rPr>
                        <a:t>120.00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200" kern="100">
                          <a:effectLst/>
                          <a:highlight>
                            <a:srgbClr val="FFFFFF"/>
                          </a:highlight>
                        </a:rPr>
                        <a:t>260.00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200" kern="100">
                          <a:effectLst/>
                          <a:highlight>
                            <a:srgbClr val="ECF1F9"/>
                          </a:highlight>
                        </a:rPr>
                        <a:t>550.00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200" kern="100">
                          <a:effectLst/>
                          <a:highlight>
                            <a:srgbClr val="FFFFFF"/>
                          </a:highlight>
                        </a:rPr>
                        <a:t>1000.00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980809"/>
                  </a:ext>
                </a:extLst>
              </a:tr>
              <a:tr h="445131">
                <a:tc vMerge="1">
                  <a:txBody>
                    <a:bodyPr/>
                    <a:lstStyle/>
                    <a:p>
                      <a:endParaRPr lang="zh-CN" altLang="en-US"/>
                    </a:p>
                  </a:txBody>
                  <a:tcPr/>
                </a:tc>
                <a:tc>
                  <a:txBody>
                    <a:bodyPr/>
                    <a:lstStyle/>
                    <a:p>
                      <a:pPr algn="ctr">
                        <a:lnSpc>
                          <a:spcPct val="150000"/>
                        </a:lnSpc>
                      </a:pPr>
                      <a:r>
                        <a:rPr lang="zh-CN" sz="1200" kern="100">
                          <a:effectLst/>
                          <a:highlight>
                            <a:srgbClr val="ECF1F9"/>
                          </a:highlight>
                        </a:rPr>
                        <a:t>相关算法</a:t>
                      </a:r>
                    </a:p>
                    <a:p>
                      <a:pPr algn="ctr">
                        <a:lnSpc>
                          <a:spcPct val="150000"/>
                        </a:lnSpc>
                      </a:pPr>
                      <a:r>
                        <a:rPr lang="zh-CN" sz="1200" kern="100">
                          <a:effectLst/>
                          <a:highlight>
                            <a:srgbClr val="ECF1F9"/>
                          </a:highlight>
                        </a:rPr>
                        <a:t>服务</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FFFFFF"/>
                          </a:highlight>
                        </a:rPr>
                        <a:t>15.00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ECF1F9"/>
                          </a:highlight>
                        </a:rPr>
                        <a:t>40.00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FFFFFF"/>
                          </a:highlight>
                        </a:rPr>
                        <a:t>100.00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ECF1F9"/>
                          </a:highlight>
                        </a:rPr>
                        <a:t>180.00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FFFFFF"/>
                          </a:highlight>
                        </a:rPr>
                        <a:t>350.00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6113890"/>
                  </a:ext>
                </a:extLst>
              </a:tr>
              <a:tr h="445131">
                <a:tc vMerge="1">
                  <a:txBody>
                    <a:bodyPr/>
                    <a:lstStyle/>
                    <a:p>
                      <a:endParaRPr lang="zh-CN" altLang="en-US"/>
                    </a:p>
                  </a:txBody>
                  <a:tcPr/>
                </a:tc>
                <a:tc>
                  <a:txBody>
                    <a:bodyPr/>
                    <a:lstStyle/>
                    <a:p>
                      <a:pPr algn="ctr">
                        <a:lnSpc>
                          <a:spcPct val="150000"/>
                        </a:lnSpc>
                      </a:pPr>
                      <a:r>
                        <a:rPr lang="zh-CN" sz="1200" kern="100">
                          <a:effectLst/>
                          <a:highlight>
                            <a:srgbClr val="ECF1F9"/>
                          </a:highlight>
                        </a:rPr>
                        <a:t>基金合作</a:t>
                      </a:r>
                    </a:p>
                    <a:p>
                      <a:pPr algn="ctr">
                        <a:lnSpc>
                          <a:spcPct val="150000"/>
                        </a:lnSpc>
                      </a:pPr>
                      <a:r>
                        <a:rPr lang="zh-CN" sz="1200" kern="100">
                          <a:effectLst/>
                          <a:highlight>
                            <a:srgbClr val="ECF1F9"/>
                          </a:highlight>
                        </a:rPr>
                        <a:t>佣金收入</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FFFFFF"/>
                          </a:highlight>
                        </a:rPr>
                        <a:t>20.00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ECF1F9"/>
                          </a:highlight>
                        </a:rPr>
                        <a:t>40.00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FFFFFF"/>
                          </a:highlight>
                        </a:rPr>
                        <a:t>120.00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ECF1F9"/>
                          </a:highlight>
                        </a:rPr>
                        <a:t>200.00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FFFFFF"/>
                          </a:highlight>
                        </a:rPr>
                        <a:t>400.00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4984666"/>
                  </a:ext>
                </a:extLst>
              </a:tr>
              <a:tr h="445131">
                <a:tc vMerge="1">
                  <a:txBody>
                    <a:bodyPr/>
                    <a:lstStyle/>
                    <a:p>
                      <a:endParaRPr lang="zh-CN" altLang="en-US"/>
                    </a:p>
                  </a:txBody>
                  <a:tcPr/>
                </a:tc>
                <a:tc>
                  <a:txBody>
                    <a:bodyPr/>
                    <a:lstStyle/>
                    <a:p>
                      <a:pPr algn="ctr">
                        <a:lnSpc>
                          <a:spcPct val="150000"/>
                        </a:lnSpc>
                      </a:pPr>
                      <a:r>
                        <a:rPr lang="zh-CN" sz="1200" kern="100">
                          <a:effectLst/>
                          <a:highlight>
                            <a:srgbClr val="ECF1F9"/>
                          </a:highlight>
                        </a:rPr>
                        <a:t>流量与广告</a:t>
                      </a:r>
                    </a:p>
                    <a:p>
                      <a:pPr algn="ctr">
                        <a:lnSpc>
                          <a:spcPct val="150000"/>
                        </a:lnSpc>
                      </a:pPr>
                      <a:r>
                        <a:rPr lang="zh-CN" sz="1200" kern="100">
                          <a:effectLst/>
                          <a:highlight>
                            <a:srgbClr val="ECF1F9"/>
                          </a:highlight>
                        </a:rPr>
                        <a:t>收入</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FFFFFF"/>
                          </a:highlight>
                        </a:rPr>
                        <a:t>5.00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dirty="0">
                          <a:effectLst/>
                          <a:highlight>
                            <a:srgbClr val="ECF1F9"/>
                          </a:highlight>
                        </a:rPr>
                        <a:t>20.00</a:t>
                      </a:r>
                      <a:endParaRPr lang="zh-CN" sz="1200" kern="100" dirty="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FFFFFF"/>
                          </a:highlight>
                        </a:rPr>
                        <a:t>40.00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ECF1F9"/>
                          </a:highlight>
                        </a:rPr>
                        <a:t>120.00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300000"/>
                        </a:lnSpc>
                      </a:pPr>
                      <a:r>
                        <a:rPr lang="en-US" sz="1200" kern="100">
                          <a:effectLst/>
                          <a:highlight>
                            <a:srgbClr val="FFFFFF"/>
                          </a:highlight>
                        </a:rPr>
                        <a:t>300.00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77962336"/>
                  </a:ext>
                </a:extLst>
              </a:tr>
              <a:tr h="247258">
                <a:tc gridSpan="2">
                  <a:txBody>
                    <a:bodyPr/>
                    <a:lstStyle/>
                    <a:p>
                      <a:pPr algn="ctr">
                        <a:lnSpc>
                          <a:spcPct val="150000"/>
                        </a:lnSpc>
                      </a:pPr>
                      <a:r>
                        <a:rPr lang="zh-CN" altLang="en-US" sz="1200" kern="100" dirty="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rPr>
                        <a:t>合计</a:t>
                      </a:r>
                      <a:endParaRPr lang="zh-CN" sz="1200" kern="100" dirty="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ctr">
                        <a:lnSpc>
                          <a:spcPct val="150000"/>
                        </a:lnSpc>
                      </a:pPr>
                      <a:r>
                        <a:rPr lang="en-US" sz="1200" kern="100">
                          <a:effectLst/>
                          <a:highlight>
                            <a:srgbClr val="ECF1F9"/>
                          </a:highlight>
                        </a:rPr>
                        <a:t>75.00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dirty="0">
                          <a:effectLst/>
                          <a:highlight>
                            <a:srgbClr val="FFFFFF"/>
                          </a:highlight>
                        </a:rPr>
                        <a:t>220.00</a:t>
                      </a:r>
                      <a:endParaRPr lang="zh-CN" sz="1200" kern="10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highlight>
                            <a:srgbClr val="ECF1F9"/>
                          </a:highlight>
                        </a:rPr>
                        <a:t>520.00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highlight>
                            <a:srgbClr val="FFFFFF"/>
                          </a:highlight>
                        </a:rPr>
                        <a:t>1050.00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dirty="0">
                          <a:effectLst/>
                          <a:highlight>
                            <a:srgbClr val="ECF1F9"/>
                          </a:highlight>
                        </a:rPr>
                        <a:t>2050.00</a:t>
                      </a:r>
                      <a:endParaRPr lang="zh-CN" sz="1200" kern="100" dirty="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6961752"/>
                  </a:ext>
                </a:extLst>
              </a:tr>
            </a:tbl>
          </a:graphicData>
        </a:graphic>
      </p:graphicFrame>
      <p:graphicFrame>
        <p:nvGraphicFramePr>
          <p:cNvPr id="12" name="表格 11">
            <a:extLst>
              <a:ext uri="{FF2B5EF4-FFF2-40B4-BE49-F238E27FC236}">
                <a16:creationId xmlns:a16="http://schemas.microsoft.com/office/drawing/2014/main" id="{CFA7265F-7BFD-DE91-1B9B-53989DAE4FA0}"/>
              </a:ext>
            </a:extLst>
          </p:cNvPr>
          <p:cNvGraphicFramePr>
            <a:graphicFrameLocks noGrp="1"/>
          </p:cNvGraphicFramePr>
          <p:nvPr>
            <p:extLst>
              <p:ext uri="{D42A27DB-BD31-4B8C-83A1-F6EECF244321}">
                <p14:modId xmlns:p14="http://schemas.microsoft.com/office/powerpoint/2010/main" val="2387668959"/>
              </p:ext>
            </p:extLst>
          </p:nvPr>
        </p:nvGraphicFramePr>
        <p:xfrm>
          <a:off x="2243330" y="4655285"/>
          <a:ext cx="7388350" cy="2054225"/>
        </p:xfrm>
        <a:graphic>
          <a:graphicData uri="http://schemas.openxmlformats.org/drawingml/2006/table">
            <a:tbl>
              <a:tblPr firstRow="1" firstCol="1" bandRow="1">
                <a:tableStyleId>{5C22544A-7EE6-4342-B048-85BDC9FD1C3A}</a:tableStyleId>
              </a:tblPr>
              <a:tblGrid>
                <a:gridCol w="1889668">
                  <a:extLst>
                    <a:ext uri="{9D8B030D-6E8A-4147-A177-3AD203B41FA5}">
                      <a16:colId xmlns:a16="http://schemas.microsoft.com/office/drawing/2014/main" val="919521434"/>
                    </a:ext>
                  </a:extLst>
                </a:gridCol>
                <a:gridCol w="896533">
                  <a:extLst>
                    <a:ext uri="{9D8B030D-6E8A-4147-A177-3AD203B41FA5}">
                      <a16:colId xmlns:a16="http://schemas.microsoft.com/office/drawing/2014/main" val="2831612806"/>
                    </a:ext>
                  </a:extLst>
                </a:gridCol>
                <a:gridCol w="1035505">
                  <a:extLst>
                    <a:ext uri="{9D8B030D-6E8A-4147-A177-3AD203B41FA5}">
                      <a16:colId xmlns:a16="http://schemas.microsoft.com/office/drawing/2014/main" val="1142408451"/>
                    </a:ext>
                  </a:extLst>
                </a:gridCol>
                <a:gridCol w="1164308">
                  <a:extLst>
                    <a:ext uri="{9D8B030D-6E8A-4147-A177-3AD203B41FA5}">
                      <a16:colId xmlns:a16="http://schemas.microsoft.com/office/drawing/2014/main" val="2410651781"/>
                    </a:ext>
                  </a:extLst>
                </a:gridCol>
                <a:gridCol w="1154986">
                  <a:extLst>
                    <a:ext uri="{9D8B030D-6E8A-4147-A177-3AD203B41FA5}">
                      <a16:colId xmlns:a16="http://schemas.microsoft.com/office/drawing/2014/main" val="525626722"/>
                    </a:ext>
                  </a:extLst>
                </a:gridCol>
                <a:gridCol w="1247350">
                  <a:extLst>
                    <a:ext uri="{9D8B030D-6E8A-4147-A177-3AD203B41FA5}">
                      <a16:colId xmlns:a16="http://schemas.microsoft.com/office/drawing/2014/main" val="530954938"/>
                    </a:ext>
                  </a:extLst>
                </a:gridCol>
              </a:tblGrid>
              <a:tr h="328295">
                <a:tc>
                  <a:txBody>
                    <a:bodyPr/>
                    <a:lstStyle/>
                    <a:p>
                      <a:pPr algn="ctr">
                        <a:lnSpc>
                          <a:spcPct val="150000"/>
                        </a:lnSpc>
                      </a:pPr>
                      <a:r>
                        <a:rPr lang="zh-CN" sz="1200" kern="100">
                          <a:effectLst/>
                          <a:highlight>
                            <a:srgbClr val="8EABDC"/>
                          </a:highlight>
                        </a:rPr>
                        <a:t>项目</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8EABDC"/>
                          </a:highlight>
                        </a:rPr>
                        <a:t>2024 </a:t>
                      </a:r>
                      <a:r>
                        <a:rPr lang="zh-CN" sz="1200" kern="100">
                          <a:effectLst/>
                          <a:highlight>
                            <a:srgbClr val="8EABDC"/>
                          </a:highlight>
                        </a:rPr>
                        <a:t>年</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8EABDC"/>
                          </a:highlight>
                        </a:rPr>
                        <a:t>2025 </a:t>
                      </a:r>
                      <a:r>
                        <a:rPr lang="zh-CN" sz="1200" kern="100">
                          <a:effectLst/>
                          <a:highlight>
                            <a:srgbClr val="8EABDC"/>
                          </a:highlight>
                        </a:rPr>
                        <a:t>年</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8EABDC"/>
                          </a:highlight>
                        </a:rPr>
                        <a:t>2026 </a:t>
                      </a:r>
                      <a:r>
                        <a:rPr lang="zh-CN" sz="1200" kern="100">
                          <a:effectLst/>
                          <a:highlight>
                            <a:srgbClr val="8EABDC"/>
                          </a:highlight>
                        </a:rPr>
                        <a:t>年</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8EABDC"/>
                          </a:highlight>
                        </a:rPr>
                        <a:t>2027 </a:t>
                      </a:r>
                      <a:r>
                        <a:rPr lang="zh-CN" sz="1200" kern="100">
                          <a:effectLst/>
                          <a:highlight>
                            <a:srgbClr val="8EABDC"/>
                          </a:highlight>
                        </a:rPr>
                        <a:t>年</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8EABDC"/>
                          </a:highlight>
                        </a:rPr>
                        <a:t>2028 </a:t>
                      </a:r>
                      <a:r>
                        <a:rPr lang="zh-CN" sz="1200" kern="100">
                          <a:effectLst/>
                          <a:highlight>
                            <a:srgbClr val="8EABDC"/>
                          </a:highlight>
                        </a:rPr>
                        <a:t>年</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09279733"/>
                  </a:ext>
                </a:extLst>
              </a:tr>
              <a:tr h="306070">
                <a:tc>
                  <a:txBody>
                    <a:bodyPr/>
                    <a:lstStyle/>
                    <a:p>
                      <a:pPr algn="ctr">
                        <a:lnSpc>
                          <a:spcPct val="150000"/>
                        </a:lnSpc>
                      </a:pPr>
                      <a:r>
                        <a:rPr lang="zh-CN" sz="1200" kern="100">
                          <a:effectLst/>
                          <a:highlight>
                            <a:srgbClr val="8EABDC"/>
                          </a:highlight>
                        </a:rPr>
                        <a:t>研发人员工资</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20.00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40.00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75.00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160.00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856530304"/>
                  </a:ext>
                </a:extLst>
              </a:tr>
              <a:tr h="294005">
                <a:tc>
                  <a:txBody>
                    <a:bodyPr/>
                    <a:lstStyle/>
                    <a:p>
                      <a:pPr algn="ctr">
                        <a:lnSpc>
                          <a:spcPct val="150000"/>
                        </a:lnSpc>
                      </a:pPr>
                      <a:r>
                        <a:rPr lang="zh-CN" sz="1200" kern="100">
                          <a:effectLst/>
                          <a:highlight>
                            <a:srgbClr val="8EABDC"/>
                          </a:highlight>
                        </a:rPr>
                        <a:t>技术开发和测试费用</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5.00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10.00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20.00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35.00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50.00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271651861"/>
                  </a:ext>
                </a:extLst>
              </a:tr>
              <a:tr h="304800">
                <a:tc>
                  <a:txBody>
                    <a:bodyPr/>
                    <a:lstStyle/>
                    <a:p>
                      <a:pPr algn="ctr">
                        <a:lnSpc>
                          <a:spcPct val="150000"/>
                        </a:lnSpc>
                      </a:pPr>
                      <a:r>
                        <a:rPr lang="zh-CN" sz="1200" kern="100">
                          <a:effectLst/>
                          <a:highlight>
                            <a:srgbClr val="8EABDC"/>
                          </a:highlight>
                        </a:rPr>
                        <a:t>安检设备采购费</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15.00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dirty="0">
                          <a:effectLst/>
                          <a:highlight>
                            <a:srgbClr val="FFFFFF"/>
                          </a:highlight>
                        </a:rPr>
                        <a:t>25.00</a:t>
                      </a:r>
                      <a:endParaRPr lang="zh-CN" sz="1200" kern="10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40.00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dirty="0">
                          <a:effectLst/>
                          <a:highlight>
                            <a:srgbClr val="FFFFFF"/>
                          </a:highlight>
                        </a:rPr>
                        <a:t>65.00</a:t>
                      </a:r>
                      <a:endParaRPr lang="zh-CN" sz="1200" kern="10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90.00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09943612"/>
                  </a:ext>
                </a:extLst>
              </a:tr>
              <a:tr h="266065">
                <a:tc>
                  <a:txBody>
                    <a:bodyPr/>
                    <a:lstStyle/>
                    <a:p>
                      <a:pPr algn="ctr">
                        <a:lnSpc>
                          <a:spcPct val="150000"/>
                        </a:lnSpc>
                      </a:pPr>
                      <a:r>
                        <a:rPr lang="zh-CN" sz="1200" kern="100">
                          <a:effectLst/>
                          <a:highlight>
                            <a:srgbClr val="8EABDC"/>
                          </a:highlight>
                        </a:rPr>
                        <a:t>服务器租赁费</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5.00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10.00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20.00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25.00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30.00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37540992"/>
                  </a:ext>
                </a:extLst>
              </a:tr>
              <a:tr h="266065">
                <a:tc>
                  <a:txBody>
                    <a:bodyPr/>
                    <a:lstStyle/>
                    <a:p>
                      <a:pPr algn="ctr">
                        <a:lnSpc>
                          <a:spcPct val="150000"/>
                        </a:lnSpc>
                      </a:pPr>
                      <a:r>
                        <a:rPr lang="zh-CN" sz="1200" kern="100">
                          <a:effectLst/>
                          <a:highlight>
                            <a:srgbClr val="8EABDC"/>
                          </a:highlight>
                        </a:rPr>
                        <a:t>数据采集费</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5.00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10.00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20.00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25.00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30.00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454362093"/>
                  </a:ext>
                </a:extLst>
              </a:tr>
              <a:tr h="288925">
                <a:tc>
                  <a:txBody>
                    <a:bodyPr/>
                    <a:lstStyle/>
                    <a:p>
                      <a:pPr algn="ctr">
                        <a:lnSpc>
                          <a:spcPct val="150000"/>
                        </a:lnSpc>
                      </a:pPr>
                      <a:r>
                        <a:rPr lang="zh-CN" sz="1200" kern="100">
                          <a:effectLst/>
                          <a:highlight>
                            <a:srgbClr val="8EABDC"/>
                          </a:highlight>
                        </a:rPr>
                        <a:t>总计</a:t>
                      </a:r>
                      <a:endParaRPr lang="zh-CN" sz="1200" kern="100">
                        <a:effectLst/>
                        <a:highlight>
                          <a:srgbClr val="8EABDC"/>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30.00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75.00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ECF1F9"/>
                          </a:highlight>
                        </a:rPr>
                        <a:t>140.00</a:t>
                      </a:r>
                      <a:endParaRPr lang="zh-CN" sz="1200" kern="10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a:effectLst/>
                          <a:highlight>
                            <a:srgbClr val="FFFFFF"/>
                          </a:highlight>
                        </a:rPr>
                        <a:t>225.00</a:t>
                      </a:r>
                      <a:endParaRPr lang="zh-CN" sz="1200" kern="10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tc>
                  <a:txBody>
                    <a:bodyPr/>
                    <a:lstStyle/>
                    <a:p>
                      <a:pPr algn="ctr">
                        <a:lnSpc>
                          <a:spcPct val="150000"/>
                        </a:lnSpc>
                      </a:pPr>
                      <a:r>
                        <a:rPr lang="en-US" sz="1200" kern="100" dirty="0">
                          <a:effectLst/>
                          <a:highlight>
                            <a:srgbClr val="ECF1F9"/>
                          </a:highlight>
                        </a:rPr>
                        <a:t>360.00</a:t>
                      </a:r>
                      <a:endParaRPr lang="zh-CN" sz="1200" kern="100" dirty="0">
                        <a:effectLst/>
                        <a:highlight>
                          <a:srgbClr val="ECF1F9"/>
                        </a:highligh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410094768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모서리가 둥근 직사각형 140"/>
          <p:cNvSpPr/>
          <p:nvPr/>
        </p:nvSpPr>
        <p:spPr>
          <a:xfrm>
            <a:off x="243840" y="1083945"/>
            <a:ext cx="3202305"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未来四年利润估算</a:t>
            </a:r>
          </a:p>
        </p:txBody>
      </p:sp>
      <p:sp>
        <p:nvSpPr>
          <p:cNvPr id="4" name="모서리가 둥근 직사각형 140"/>
          <p:cNvSpPr/>
          <p:nvPr/>
        </p:nvSpPr>
        <p:spPr>
          <a:xfrm>
            <a:off x="6230620" y="1083945"/>
            <a:ext cx="3404870"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未来五年净现值估算</a:t>
            </a:r>
          </a:p>
        </p:txBody>
      </p:sp>
      <p:sp>
        <p:nvSpPr>
          <p:cNvPr id="3" name="文本框 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87A55DA2-5DE8-891F-7D0C-FFE2FB63402C}"/>
              </a:ext>
            </a:extLst>
          </p:cNvPr>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财务预测及分析</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grpSp>
        <p:nvGrpSpPr>
          <p:cNvPr id="6" name="组合 5">
            <a:extLst>
              <a:ext uri="{FF2B5EF4-FFF2-40B4-BE49-F238E27FC236}">
                <a16:creationId xmlns:a16="http://schemas.microsoft.com/office/drawing/2014/main" id="{97F562EA-DC1A-DC0B-A480-65F4D50BD668}"/>
              </a:ext>
            </a:extLst>
          </p:cNvPr>
          <p:cNvGrpSpPr/>
          <p:nvPr/>
        </p:nvGrpSpPr>
        <p:grpSpPr>
          <a:xfrm rot="10800000" flipH="1">
            <a:off x="275809" y="327218"/>
            <a:ext cx="355381" cy="88900"/>
            <a:chOff x="4381719" y="-1168400"/>
            <a:chExt cx="355381" cy="88900"/>
          </a:xfrm>
        </p:grpSpPr>
        <p:cxnSp>
          <p:nvCxnSpPr>
            <p:cNvPr id="8" name="直接连接符 7">
              <a:extLst>
                <a:ext uri="{FF2B5EF4-FFF2-40B4-BE49-F238E27FC236}">
                  <a16:creationId xmlns:a16="http://schemas.microsoft.com/office/drawing/2014/main" id="{9E48CAFB-7832-CDDC-C43E-D00E49858A48}"/>
                </a:ext>
              </a:extLst>
            </p:cNvPr>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8240764-1D20-4286-C691-68C5D0252258}"/>
                </a:ext>
              </a:extLst>
            </p:cNvPr>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9216584C-E718-67A5-0CC9-49D8488A2167}"/>
              </a:ext>
            </a:extLst>
          </p:cNvPr>
          <p:cNvPicPr>
            <a:picLocks noChangeAspect="1"/>
          </p:cNvPicPr>
          <p:nvPr/>
        </p:nvPicPr>
        <p:blipFill>
          <a:blip r:embed="rId2"/>
          <a:stretch>
            <a:fillRect/>
          </a:stretch>
        </p:blipFill>
        <p:spPr>
          <a:xfrm>
            <a:off x="8726689" y="116199"/>
            <a:ext cx="3371965" cy="632541"/>
          </a:xfrm>
          <a:prstGeom prst="rect">
            <a:avLst/>
          </a:prstGeom>
        </p:spPr>
      </p:pic>
      <p:sp>
        <p:nvSpPr>
          <p:cNvPr id="11" name="文本框 10">
            <a:extLst>
              <a:ext uri="{FF2B5EF4-FFF2-40B4-BE49-F238E27FC236}">
                <a16:creationId xmlns:a16="http://schemas.microsoft.com/office/drawing/2014/main" id="{A9FDFCC3-CE5E-2155-95D5-2CA1219F3563}"/>
              </a:ext>
            </a:extLst>
          </p:cNvPr>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graphicFrame>
        <p:nvGraphicFramePr>
          <p:cNvPr id="12" name="图表 11">
            <a:extLst>
              <a:ext uri="{FF2B5EF4-FFF2-40B4-BE49-F238E27FC236}">
                <a16:creationId xmlns:a16="http://schemas.microsoft.com/office/drawing/2014/main" id="{C5CCF6FA-49EB-FEA5-78A4-501BD7644B34}"/>
              </a:ext>
            </a:extLst>
          </p:cNvPr>
          <p:cNvGraphicFramePr/>
          <p:nvPr>
            <p:extLst>
              <p:ext uri="{D42A27DB-BD31-4B8C-83A1-F6EECF244321}">
                <p14:modId xmlns:p14="http://schemas.microsoft.com/office/powerpoint/2010/main" val="2098871166"/>
              </p:ext>
            </p:extLst>
          </p:nvPr>
        </p:nvGraphicFramePr>
        <p:xfrm>
          <a:off x="504190" y="2280726"/>
          <a:ext cx="5274310" cy="34071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a:extLst>
              <a:ext uri="{FF2B5EF4-FFF2-40B4-BE49-F238E27FC236}">
                <a16:creationId xmlns:a16="http://schemas.microsoft.com/office/drawing/2014/main" id="{BC7B7315-9C26-EC99-215C-8ABF71A9C7BD}"/>
              </a:ext>
            </a:extLst>
          </p:cNvPr>
          <p:cNvGraphicFramePr/>
          <p:nvPr>
            <p:extLst>
              <p:ext uri="{D42A27DB-BD31-4B8C-83A1-F6EECF244321}">
                <p14:modId xmlns:p14="http://schemas.microsoft.com/office/powerpoint/2010/main" val="3176218637"/>
              </p:ext>
            </p:extLst>
          </p:nvPr>
        </p:nvGraphicFramePr>
        <p:xfrm>
          <a:off x="5778500" y="2280726"/>
          <a:ext cx="4846955" cy="340719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모서리가 둥근 직사각형 140"/>
          <p:cNvSpPr/>
          <p:nvPr/>
        </p:nvSpPr>
        <p:spPr>
          <a:xfrm>
            <a:off x="387985" y="1083945"/>
            <a:ext cx="3202305" cy="528955"/>
          </a:xfrm>
          <a:prstGeom prst="roundRect">
            <a:avLst>
              <a:gd name="adj" fmla="val 50000"/>
            </a:avLst>
          </a:prstGeom>
          <a:solidFill>
            <a:schemeClr val="accent1"/>
          </a:solidFill>
          <a:ln w="3175">
            <a:noFill/>
          </a:ln>
        </p:spPr>
        <p:txBody>
          <a:bodyPr lIns="162560" tIns="81280" rIns="162560" bIns="81280" anchor="ctr"/>
          <a:lstStyle/>
          <a:p>
            <a:pPr lvl="0" algn="ctr" defTabSz="1276985" fontAlgn="base" latinLnBrk="1">
              <a:defRPr/>
            </a:pPr>
            <a:r>
              <a:rPr lang="zh-CN" altLang="en-US" sz="2400" dirty="0">
                <a:solidFill>
                  <a:schemeClr val="bg1"/>
                </a:solidFill>
                <a:latin typeface="+mj-ea"/>
              </a:rPr>
              <a:t>可行性分析</a:t>
            </a:r>
          </a:p>
        </p:txBody>
      </p:sp>
      <p:graphicFrame>
        <p:nvGraphicFramePr>
          <p:cNvPr id="3" name="表格 2"/>
          <p:cNvGraphicFramePr/>
          <p:nvPr>
            <p:custDataLst>
              <p:tags r:id="rId1"/>
            </p:custDataLst>
          </p:nvPr>
        </p:nvGraphicFramePr>
        <p:xfrm>
          <a:off x="1829435" y="1818005"/>
          <a:ext cx="8533130" cy="1905000"/>
        </p:xfrm>
        <a:graphic>
          <a:graphicData uri="http://schemas.openxmlformats.org/drawingml/2006/table">
            <a:tbl>
              <a:tblPr firstRow="1" bandRow="1">
                <a:tableStyleId>{5C22544A-7EE6-4342-B048-85BDC9FD1C3A}</a:tableStyleId>
              </a:tblPr>
              <a:tblGrid>
                <a:gridCol w="426656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381000">
                <a:tc>
                  <a:txBody>
                    <a:bodyPr/>
                    <a:lstStyle/>
                    <a:p>
                      <a:pPr indent="0" algn="ctr">
                        <a:buNone/>
                      </a:pPr>
                      <a:r>
                        <a:rPr lang="en-US" sz="2000" b="1">
                          <a:latin typeface="Times New Roman" panose="02020603050405020304" charset="0"/>
                          <a:cs typeface="Times New Roman" panose="02020603050405020304" charset="0"/>
                        </a:rPr>
                        <a:t>可行性指标</a:t>
                      </a:r>
                      <a:endParaRPr lang="en-US" altLang="en-US" sz="2000" b="1">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2000" b="1">
                          <a:latin typeface="Times New Roman" panose="02020603050405020304" charset="0"/>
                          <a:cs typeface="Times New Roman" panose="02020603050405020304" charset="0"/>
                        </a:rPr>
                        <a:t>本公司指标值</a:t>
                      </a:r>
                      <a:endParaRPr lang="en-US" altLang="en-US" sz="2000" b="1">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10000"/>
                  </a:ext>
                </a:extLst>
              </a:tr>
              <a:tr h="381000">
                <a:tc>
                  <a:txBody>
                    <a:bodyPr/>
                    <a:lstStyle/>
                    <a:p>
                      <a:pPr indent="0" algn="ctr">
                        <a:buNone/>
                      </a:pPr>
                      <a:r>
                        <a:rPr lang="en-US" sz="2000" b="0">
                          <a:latin typeface="Times New Roman" panose="02020603050405020304" charset="0"/>
                          <a:cs typeface="Times New Roman" panose="02020603050405020304" charset="0"/>
                        </a:rPr>
                        <a:t>净现值</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2000" b="0">
                          <a:latin typeface="Times New Roman" panose="02020603050405020304" charset="0"/>
                          <a:cs typeface="Times New Roman" panose="02020603050405020304" charset="0"/>
                        </a:rPr>
                        <a:t>264.24万元</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10001"/>
                  </a:ext>
                </a:extLst>
              </a:tr>
              <a:tr h="381000">
                <a:tc>
                  <a:txBody>
                    <a:bodyPr/>
                    <a:lstStyle/>
                    <a:p>
                      <a:pPr indent="0" algn="ctr">
                        <a:buNone/>
                      </a:pPr>
                      <a:r>
                        <a:rPr lang="en-US" sz="2000" b="0">
                          <a:latin typeface="Times New Roman" panose="02020603050405020304" charset="0"/>
                          <a:cs typeface="Times New Roman" panose="02020603050405020304" charset="0"/>
                        </a:rPr>
                        <a:t>投资回收期（动态）</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2000" b="0">
                          <a:latin typeface="Times New Roman" panose="02020603050405020304" charset="0"/>
                          <a:cs typeface="Times New Roman" panose="02020603050405020304" charset="0"/>
                        </a:rPr>
                        <a:t>2.63年</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10002"/>
                  </a:ext>
                </a:extLst>
              </a:tr>
              <a:tr h="381000">
                <a:tc>
                  <a:txBody>
                    <a:bodyPr/>
                    <a:lstStyle/>
                    <a:p>
                      <a:pPr indent="0" algn="ctr">
                        <a:buNone/>
                      </a:pPr>
                      <a:r>
                        <a:rPr lang="en-US" sz="2000" b="0">
                          <a:latin typeface="Times New Roman" panose="02020603050405020304" charset="0"/>
                          <a:cs typeface="Times New Roman" panose="02020603050405020304" charset="0"/>
                        </a:rPr>
                        <a:t>投资回收期（静态）</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2000" b="0">
                          <a:latin typeface="Times New Roman" panose="02020603050405020304" charset="0"/>
                          <a:cs typeface="Times New Roman" panose="02020603050405020304" charset="0"/>
                        </a:rPr>
                        <a:t>2.21年</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10003"/>
                  </a:ext>
                </a:extLst>
              </a:tr>
              <a:tr h="381000">
                <a:tc>
                  <a:txBody>
                    <a:bodyPr/>
                    <a:lstStyle/>
                    <a:p>
                      <a:pPr indent="0" algn="ctr">
                        <a:buNone/>
                      </a:pPr>
                      <a:r>
                        <a:rPr lang="en-US" sz="2000" b="0">
                          <a:latin typeface="Times New Roman" panose="02020603050405020304" charset="0"/>
                          <a:cs typeface="Times New Roman" panose="02020603050405020304" charset="0"/>
                        </a:rPr>
                        <a:t>内含报酬率</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anchor="ctr"/>
                </a:tc>
                <a:tc>
                  <a:txBody>
                    <a:bodyPr/>
                    <a:lstStyle/>
                    <a:p>
                      <a:pPr indent="0" algn="ctr">
                        <a:buNone/>
                      </a:pPr>
                      <a:r>
                        <a:rPr lang="en-US" sz="2000" b="0">
                          <a:latin typeface="Times New Roman" panose="02020603050405020304" charset="0"/>
                          <a:cs typeface="Times New Roman" panose="02020603050405020304" charset="0"/>
                        </a:rPr>
                        <a:t>63.12%</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anchor="ctr"/>
                </a:tc>
                <a:extLst>
                  <a:ext uri="{0D108BD9-81ED-4DB2-BD59-A6C34878D82A}">
                    <a16:rowId xmlns:a16="http://schemas.microsoft.com/office/drawing/2014/main" val="10004"/>
                  </a:ext>
                </a:extLst>
              </a:tr>
            </a:tbl>
          </a:graphicData>
        </a:graphic>
      </p:graphicFrame>
      <p:graphicFrame>
        <p:nvGraphicFramePr>
          <p:cNvPr id="8" name="对象 7">
            <a:hlinkClick r:id="" action="ppaction://ole?verb=0"/>
          </p:cNvPr>
          <p:cNvGraphicFramePr>
            <a:graphicFrameLocks noChangeAspect="1"/>
          </p:cNvGraphicFramePr>
          <p:nvPr/>
        </p:nvGraphicFramePr>
        <p:xfrm>
          <a:off x="3527425" y="4108450"/>
          <a:ext cx="2102485" cy="302895"/>
        </p:xfrm>
        <a:graphic>
          <a:graphicData uri="http://schemas.openxmlformats.org/presentationml/2006/ole">
            <mc:AlternateContent xmlns:mc="http://schemas.openxmlformats.org/markup-compatibility/2006">
              <mc:Choice xmlns:v="urn:schemas-microsoft-com:vml" Requires="v">
                <p:oleObj r:id="rId3" imgW="1168400" imgH="203200" progId="Equation.KSEE3">
                  <p:embed/>
                </p:oleObj>
              </mc:Choice>
              <mc:Fallback>
                <p:oleObj r:id="rId3" imgW="1168400" imgH="203200" progId="Equation.KSEE3">
                  <p:embed/>
                  <p:pic>
                    <p:nvPicPr>
                      <p:cNvPr id="8" name="对象 7">
                        <a:hlinkClick r:id="" action="ppaction://ole?verb=0"/>
                      </p:cNvPr>
                      <p:cNvPicPr/>
                      <p:nvPr/>
                    </p:nvPicPr>
                    <p:blipFill>
                      <a:blip r:embed="rId4"/>
                      <a:stretch>
                        <a:fillRect/>
                      </a:stretch>
                    </p:blipFill>
                    <p:spPr>
                      <a:xfrm>
                        <a:off x="3527425" y="4108450"/>
                        <a:ext cx="2102485" cy="302895"/>
                      </a:xfrm>
                      <a:prstGeom prst="rect">
                        <a:avLst/>
                      </a:prstGeom>
                    </p:spPr>
                  </p:pic>
                </p:oleObj>
              </mc:Fallback>
            </mc:AlternateContent>
          </a:graphicData>
        </a:graphic>
      </p:graphicFrame>
      <p:sp>
        <p:nvSpPr>
          <p:cNvPr id="12" name="文本框 11"/>
          <p:cNvSpPr txBox="1"/>
          <p:nvPr/>
        </p:nvSpPr>
        <p:spPr>
          <a:xfrm>
            <a:off x="1829435" y="4108450"/>
            <a:ext cx="8500110" cy="1753235"/>
          </a:xfrm>
          <a:prstGeom prst="rect">
            <a:avLst/>
          </a:prstGeom>
          <a:noFill/>
        </p:spPr>
        <p:txBody>
          <a:bodyPr wrap="square" rtlCol="0">
            <a:spAutoFit/>
          </a:bodyPr>
          <a:lstStyle/>
          <a:p>
            <a:pPr marL="285750" indent="-285750">
              <a:buFont typeface="Arial" panose="020B0604020202020204" pitchFamily="34" charset="0"/>
              <a:buChar char="•"/>
            </a:pPr>
            <a:r>
              <a:rPr lang="zh-CN" altLang="en-US"/>
              <a:t>净现值估算：</a:t>
            </a:r>
          </a:p>
          <a:p>
            <a:pPr marL="285750" indent="-285750">
              <a:buFont typeface="Arial" panose="020B0604020202020204" pitchFamily="34" charset="0"/>
              <a:buChar char="•"/>
            </a:pPr>
            <a:r>
              <a:rPr lang="zh-CN" altLang="en-US"/>
              <a:t>静态投资回收期=(累计净现金流量现值出现正值的年数-1)+上一年累计净现金流量的绝对值/出现正值年份净现金流量的。</a:t>
            </a:r>
          </a:p>
          <a:p>
            <a:pPr marL="285750" indent="-285750">
              <a:buFont typeface="Arial" panose="020B0604020202020204" pitchFamily="34" charset="0"/>
              <a:buChar char="•"/>
            </a:pPr>
            <a:r>
              <a:rPr lang="zh-CN" altLang="en-US"/>
              <a:t>动态投资回收期=(累计净现金流量现值出现正值的年数-1)+上一年累计净现金流量现值的绝对值/出现正值年份净现金流量的现值。</a:t>
            </a:r>
          </a:p>
          <a:p>
            <a:pPr marL="285750" indent="-285750">
              <a:buFont typeface="Arial" panose="020B0604020202020204" pitchFamily="34" charset="0"/>
              <a:buChar char="•"/>
            </a:pPr>
            <a:r>
              <a:rPr lang="zh-CN" altLang="en-US"/>
              <a:t>内含报酬率=五年内的每年当年净现金流量/（1+内含报酬率）^当年年份</a:t>
            </a:r>
          </a:p>
        </p:txBody>
      </p:sp>
      <p:grpSp>
        <p:nvGrpSpPr>
          <p:cNvPr id="2" name="组合 1">
            <a:extLst>
              <a:ext uri="{FF2B5EF4-FFF2-40B4-BE49-F238E27FC236}">
                <a16:creationId xmlns:a16="http://schemas.microsoft.com/office/drawing/2014/main" id="{010F88D6-DFD8-0FCE-A851-71610F3E2EAC}"/>
              </a:ext>
            </a:extLst>
          </p:cNvPr>
          <p:cNvGrpSpPr/>
          <p:nvPr/>
        </p:nvGrpSpPr>
        <p:grpSpPr>
          <a:xfrm rot="10800000" flipH="1">
            <a:off x="275809" y="327218"/>
            <a:ext cx="355381" cy="88900"/>
            <a:chOff x="4381719" y="-1168400"/>
            <a:chExt cx="355381" cy="88900"/>
          </a:xfrm>
        </p:grpSpPr>
        <p:cxnSp>
          <p:nvCxnSpPr>
            <p:cNvPr id="4" name="直接连接符 3">
              <a:extLst>
                <a:ext uri="{FF2B5EF4-FFF2-40B4-BE49-F238E27FC236}">
                  <a16:creationId xmlns:a16="http://schemas.microsoft.com/office/drawing/2014/main" id="{18C7D17E-5CF7-6AE8-84A8-78FBCAE69273}"/>
                </a:ext>
              </a:extLst>
            </p:cNvPr>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F9B0A57-4563-07AE-5368-63936F831204}"/>
                </a:ext>
              </a:extLst>
            </p:cNvPr>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6" name="文本框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AF5077DC-500C-07F0-595D-734D78D8CEBC}"/>
              </a:ext>
            </a:extLst>
          </p:cNvPr>
          <p:cNvSpPr txBox="1"/>
          <p:nvPr/>
        </p:nvSpPr>
        <p:spPr>
          <a:xfrm>
            <a:off x="757555" y="95881"/>
            <a:ext cx="4890921"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noProof="0" dirty="0">
                <a:solidFill>
                  <a:prstClr val="black">
                    <a:lumMod val="75000"/>
                    <a:lumOff val="25000"/>
                  </a:prstClr>
                </a:solidFill>
                <a:latin typeface="思源宋体 CN Heavy" panose="02020900000000000000" pitchFamily="18" charset="-122"/>
                <a:ea typeface="思源宋体 CN Heavy" panose="02020900000000000000" pitchFamily="18" charset="-122"/>
                <a:cs typeface="+mn-ea"/>
                <a:sym typeface="+mn-lt"/>
              </a:rPr>
              <a:t>财务预测及分析</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9" name="文本框 8">
            <a:extLst>
              <a:ext uri="{FF2B5EF4-FFF2-40B4-BE49-F238E27FC236}">
                <a16:creationId xmlns:a16="http://schemas.microsoft.com/office/drawing/2014/main" id="{EA20C5CF-C353-8BC8-6CA7-3AE7908AD268}"/>
              </a:ext>
            </a:extLst>
          </p:cNvPr>
          <p:cNvSpPr txBox="1"/>
          <p:nvPr/>
        </p:nvSpPr>
        <p:spPr>
          <a:xfrm>
            <a:off x="720173" y="904125"/>
            <a:ext cx="5411471" cy="8613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微软雅黑" panose="020B0503020204020204" charset="-122"/>
              <a:ea typeface="微软雅黑" panose="020B0503020204020204" charset="-122"/>
              <a:cs typeface="+mn-cs"/>
            </a:endParaRPr>
          </a:p>
        </p:txBody>
      </p:sp>
      <p:pic>
        <p:nvPicPr>
          <p:cNvPr id="10" name="图片 9">
            <a:extLst>
              <a:ext uri="{FF2B5EF4-FFF2-40B4-BE49-F238E27FC236}">
                <a16:creationId xmlns:a16="http://schemas.microsoft.com/office/drawing/2014/main" id="{51739B38-6AFA-601B-4241-D6793298BB25}"/>
              </a:ext>
            </a:extLst>
          </p:cNvPr>
          <p:cNvPicPr>
            <a:picLocks noChangeAspect="1"/>
          </p:cNvPicPr>
          <p:nvPr/>
        </p:nvPicPr>
        <p:blipFill>
          <a:blip r:embed="rId5"/>
          <a:stretch>
            <a:fillRect/>
          </a:stretch>
        </p:blipFill>
        <p:spPr>
          <a:xfrm>
            <a:off x="8726689" y="116199"/>
            <a:ext cx="3371965" cy="63254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560445"/>
            <a:ext cx="12192000" cy="5109845"/>
            <a:chOff x="0" y="3295"/>
            <a:chExt cx="19200" cy="9553"/>
          </a:xfrm>
        </p:grpSpPr>
        <p:pic>
          <p:nvPicPr>
            <p:cNvPr id="4" name="图片 3" descr="wave_colorf_spect13"/>
            <p:cNvPicPr>
              <a:picLocks noChangeAspect="1"/>
            </p:cNvPicPr>
            <p:nvPr/>
          </p:nvPicPr>
          <p:blipFill>
            <a:blip r:embed="rId3" cstate="screen"/>
            <a:stretch>
              <a:fillRect/>
            </a:stretch>
          </p:blipFill>
          <p:spPr>
            <a:xfrm>
              <a:off x="0" y="3295"/>
              <a:ext cx="19200" cy="9553"/>
            </a:xfrm>
            <a:prstGeom prst="rect">
              <a:avLst/>
            </a:prstGeom>
          </p:spPr>
        </p:pic>
        <p:sp>
          <p:nvSpPr>
            <p:cNvPr id="5" name="矩形 4"/>
            <p:cNvSpPr/>
            <p:nvPr/>
          </p:nvSpPr>
          <p:spPr>
            <a:xfrm>
              <a:off x="11906" y="7112"/>
              <a:ext cx="6023" cy="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13" name="组合 12"/>
          <p:cNvGrpSpPr/>
          <p:nvPr/>
        </p:nvGrpSpPr>
        <p:grpSpPr>
          <a:xfrm>
            <a:off x="252183" y="806830"/>
            <a:ext cx="11132788" cy="5311319"/>
            <a:chOff x="771" y="3079"/>
            <a:chExt cx="17455" cy="5394"/>
          </a:xfrm>
        </p:grpSpPr>
        <p:sp>
          <p:nvSpPr>
            <p:cNvPr id="10" name="文本框 17"/>
            <p:cNvSpPr txBox="1"/>
            <p:nvPr/>
          </p:nvSpPr>
          <p:spPr>
            <a:xfrm>
              <a:off x="3198" y="4143"/>
              <a:ext cx="14989" cy="7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安旅视盾</a:t>
              </a:r>
              <a:r>
                <a:rPr kumimoji="0" lang="en-US" altLang="zh-CN" sz="44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a:t>
              </a:r>
              <a:r>
                <a:rPr kumimoji="0" lang="zh-CN" altLang="en-US" sz="44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智能视觉辅助安检系统</a:t>
              </a:r>
              <a:endParaRPr kumimoji="0" lang="zh-CN" altLang="en-US" sz="4400" b="0" i="0" u="none" strike="noStrike" kern="1200" cap="none" spc="0" normalizeH="0" baseline="0" noProof="0" dirty="0">
                <a:ln>
                  <a:noFill/>
                </a:ln>
                <a:solidFill>
                  <a:srgbClr val="3FA4DE"/>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2" name="矩形 14"/>
            <p:cNvSpPr/>
            <p:nvPr/>
          </p:nvSpPr>
          <p:spPr>
            <a:xfrm>
              <a:off x="771" y="3079"/>
              <a:ext cx="10304" cy="9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ea"/>
                <a:sym typeface="+mn-lt"/>
              </a:endParaRPr>
            </a:p>
          </p:txBody>
        </p:sp>
        <p:sp>
          <p:nvSpPr>
            <p:cNvPr id="20" name="文本框 19"/>
            <p:cNvSpPr txBox="1"/>
            <p:nvPr/>
          </p:nvSpPr>
          <p:spPr>
            <a:xfrm>
              <a:off x="13733" y="7754"/>
              <a:ext cx="4493" cy="719"/>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rPr>
                <a:t>汇报</a:t>
              </a:r>
              <a:r>
                <a:rPr kumimoji="0" lang="zh-CN" altLang="en-US" sz="2000" b="0" i="0" u="none" strike="noStrike" kern="1200" cap="none" spc="0" normalizeH="0" baseline="0" noProof="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rPr>
                <a:t>人：张俊晨</a:t>
              </a:r>
              <a:endParaRPr kumimoji="0" lang="en-US" altLang="zh-CN" sz="2000" b="0" i="0" u="none" strike="noStrike" kern="1200" cap="none" spc="0" normalizeH="0" baseline="0" noProof="0" dirty="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rPr>
                <a:t>日期：</a:t>
              </a:r>
              <a:r>
                <a:rPr kumimoji="0" lang="en-US" altLang="zh-CN" sz="2000" b="0" i="0" u="none" strike="noStrike" kern="1200" cap="none" spc="0" normalizeH="0" baseline="0" noProof="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rPr>
                <a:t>2024</a:t>
              </a:r>
              <a:r>
                <a:rPr kumimoji="0" lang="zh-CN" altLang="en-US" sz="2000" b="0" i="0" u="none" strike="noStrike" kern="1200" cap="none" spc="0" normalizeH="0" baseline="0" noProof="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rPr>
                <a:t>年</a:t>
              </a:r>
              <a:r>
                <a:rPr kumimoji="0" lang="en-US" altLang="zh-CN" sz="2000" b="0" i="0" u="none" strike="noStrike" kern="1200" cap="none" spc="0" normalizeH="0" baseline="0" noProof="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rPr>
                <a:t>6</a:t>
              </a:r>
              <a:r>
                <a:rPr kumimoji="0" lang="zh-CN" altLang="en-US" sz="2000" b="0" i="0" u="none" strike="noStrike" kern="1200" cap="none" spc="0" normalizeH="0" baseline="0" noProof="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rPr>
                <a:t>月</a:t>
              </a:r>
              <a:r>
                <a:rPr kumimoji="0" lang="en-US" altLang="zh-CN" sz="2000" b="0" i="0" u="none" strike="noStrike" kern="1200" cap="none" spc="0" normalizeH="0" baseline="0" noProof="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rPr>
                <a:t>29</a:t>
              </a:r>
              <a:r>
                <a:rPr kumimoji="0" lang="zh-CN" altLang="en-US" sz="2000" b="0" i="0" u="none" strike="noStrike" kern="1200" cap="none" spc="0" normalizeH="0" baseline="0" noProof="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rPr>
                <a:t>日</a:t>
              </a:r>
              <a:endParaRPr kumimoji="0" lang="zh-CN" altLang="en-US" sz="2000" b="0" i="0" u="none" strike="noStrike" kern="1200" cap="none" spc="0" normalizeH="0" baseline="0" noProof="0" dirty="0">
                <a:ln w="38100">
                  <a:noFill/>
                </a:ln>
                <a:solidFill>
                  <a:schemeClr val="tx1"/>
                </a:solidFill>
                <a:effectLst/>
                <a:uLnTx/>
                <a:uFillTx/>
                <a:latin typeface="思源宋体 CN" panose="02020400000000000000" pitchFamily="18" charset="-122"/>
                <a:ea typeface="思源宋体 CN" panose="02020400000000000000" pitchFamily="18" charset="-122"/>
                <a:cs typeface="+mn-ea"/>
                <a:sym typeface="+mn-lt"/>
              </a:endParaRPr>
            </a:p>
          </p:txBody>
        </p:sp>
      </p:grpSp>
      <p:pic>
        <p:nvPicPr>
          <p:cNvPr id="2" name="图片 1"/>
          <p:cNvPicPr>
            <a:picLocks noChangeAspect="1"/>
          </p:cNvPicPr>
          <p:nvPr/>
        </p:nvPicPr>
        <p:blipFill>
          <a:blip r:embed="rId4"/>
          <a:stretch>
            <a:fillRect/>
          </a:stretch>
        </p:blipFill>
        <p:spPr>
          <a:xfrm>
            <a:off x="7879795" y="116200"/>
            <a:ext cx="4218859" cy="791408"/>
          </a:xfrm>
          <a:prstGeom prst="rect">
            <a:avLst/>
          </a:prstGeom>
        </p:spPr>
      </p:pic>
      <p:sp>
        <p:nvSpPr>
          <p:cNvPr id="3" name="文本框 2"/>
          <p:cNvSpPr txBox="1"/>
          <p:nvPr/>
        </p:nvSpPr>
        <p:spPr>
          <a:xfrm>
            <a:off x="252183" y="167382"/>
            <a:ext cx="6480000" cy="720000"/>
          </a:xfrm>
          <a:prstGeom prst="rect">
            <a:avLst/>
          </a:prstGeom>
          <a:noFill/>
        </p:spPr>
        <p:txBody>
          <a:bodyPr wrap="square" rtlCol="0">
            <a:spAutoFit/>
          </a:bodyPr>
          <a:lstStyle/>
          <a:p>
            <a:r>
              <a:rPr lang="zh-CN" altLang="en-US" sz="3600">
                <a:solidFill>
                  <a:prstClr val="black"/>
                </a:solidFill>
                <a:latin typeface="思源宋体 CN Heavy" panose="02020900000000000000" pitchFamily="18" charset="-122"/>
                <a:ea typeface="思源宋体 CN Heavy" panose="02020900000000000000" pitchFamily="18" charset="-122"/>
                <a:sym typeface="+mn-ea"/>
              </a:rPr>
              <a:t>中国国际大学生创新大赛答辩</a:t>
            </a:r>
            <a:endParaRPr lang="zh-CN" altLang="en-US" sz="3600">
              <a:solidFill>
                <a:prstClr val="black"/>
              </a:solidFill>
              <a:latin typeface="思源宋体 CN Heavy" panose="02020900000000000000" pitchFamily="18" charset="-122"/>
              <a:ea typeface="思源宋体 CN Heavy" panose="020209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endParaRPr>
          </a:p>
        </p:txBody>
      </p:sp>
      <p:sp>
        <p:nvSpPr>
          <p:cNvPr id="7" name="文本框 6"/>
          <p:cNvSpPr txBox="1"/>
          <p:nvPr/>
        </p:nvSpPr>
        <p:spPr>
          <a:xfrm>
            <a:off x="4680000" y="3066142"/>
            <a:ext cx="4031873" cy="1015663"/>
          </a:xfrm>
          <a:prstGeom prst="rect">
            <a:avLst/>
          </a:prstGeom>
          <a:noFill/>
        </p:spPr>
        <p:txBody>
          <a:bodyPr wrap="none" rtlCol="0">
            <a:spAutoFit/>
          </a:bodyPr>
          <a:lstStyle/>
          <a:p>
            <a:r>
              <a:rPr lang="zh-CN" altLang="en-US" sz="6000" dirty="0">
                <a:latin typeface="思源宋体 CN Heavy" panose="02020900000000000000" pitchFamily="18" charset="-122"/>
                <a:ea typeface="思源宋体 CN Heavy" panose="02020900000000000000" pitchFamily="18" charset="-122"/>
              </a:rPr>
              <a:t>欢迎指正！</a:t>
            </a:r>
          </a:p>
        </p:txBody>
      </p:sp>
      <p:sp>
        <p:nvSpPr>
          <p:cNvPr id="9" name="文本框 16">
            <a:extLst>
              <a:ext uri="{FF2B5EF4-FFF2-40B4-BE49-F238E27FC236}">
                <a16:creationId xmlns:a16="http://schemas.microsoft.com/office/drawing/2014/main" id="{230876B5-8AB2-A401-F482-74194564D67C}"/>
              </a:ext>
            </a:extLst>
          </p:cNvPr>
          <p:cNvSpPr txBox="1"/>
          <p:nvPr/>
        </p:nvSpPr>
        <p:spPr>
          <a:xfrm>
            <a:off x="2684353" y="4125980"/>
            <a:ext cx="7920192" cy="1080185"/>
          </a:xfrm>
          <a:prstGeom prst="rect">
            <a:avLst/>
          </a:prstGeom>
          <a:noFill/>
          <a:ln>
            <a:noFill/>
          </a:ln>
        </p:spPr>
        <p:txBody>
          <a:bodyPr spcFirstLastPara="1" wrap="square" lIns="91425" tIns="45700" rIns="91425" bIns="45700" anchor="t" anchorCtr="0">
            <a:noAutofit/>
          </a:bodyPr>
          <a:lstStyle/>
          <a:p>
            <a:pPr marL="0" marR="0" lvl="0" indent="0" algn="ctr" rtl="0" fontAlgn="auto">
              <a:lnSpc>
                <a:spcPct val="120000"/>
              </a:lnSpc>
              <a:spcBef>
                <a:spcPts val="0"/>
              </a:spcBef>
              <a:spcAft>
                <a:spcPts val="0"/>
              </a:spcAft>
              <a:buNone/>
            </a:pPr>
            <a:r>
              <a:rPr lang="zh-CN" altLang="en-US" sz="2800" cap="all" dirty="0">
                <a:latin typeface="思源宋体 CN" panose="02020400000000000000" pitchFamily="18" charset="-122"/>
                <a:ea typeface="思源宋体 CN" panose="02020400000000000000" pitchFamily="18" charset="-122"/>
                <a:cs typeface="+mn-ea"/>
                <a:sym typeface="+mn-lt"/>
              </a:rPr>
              <a:t>团队</a:t>
            </a:r>
            <a:r>
              <a:rPr lang="zh-CN" altLang="en-US" sz="2800" cap="all">
                <a:latin typeface="思源宋体 CN" panose="02020400000000000000" pitchFamily="18" charset="-122"/>
                <a:ea typeface="思源宋体 CN" panose="02020400000000000000" pitchFamily="18" charset="-122"/>
                <a:cs typeface="+mn-ea"/>
                <a:sym typeface="+mn-lt"/>
              </a:rPr>
              <a:t>成员：张俊晨 严沁 李自强 王卫东 李晨儿</a:t>
            </a:r>
            <a:endParaRPr lang="en-US" altLang="zh-CN" sz="2800" cap="all">
              <a:latin typeface="思源宋体 CN" panose="02020400000000000000" pitchFamily="18" charset="-122"/>
              <a:ea typeface="思源宋体 CN" panose="02020400000000000000" pitchFamily="18" charset="-122"/>
              <a:cs typeface="+mn-ea"/>
              <a:sym typeface="+mn-lt"/>
            </a:endParaRPr>
          </a:p>
          <a:p>
            <a:pPr marL="0" marR="0" lvl="0" indent="0" algn="ctr" rtl="0" fontAlgn="auto">
              <a:lnSpc>
                <a:spcPct val="120000"/>
              </a:lnSpc>
              <a:spcBef>
                <a:spcPts val="0"/>
              </a:spcBef>
              <a:spcAft>
                <a:spcPts val="0"/>
              </a:spcAft>
              <a:buNone/>
            </a:pPr>
            <a:r>
              <a:rPr lang="zh-CN" altLang="en-US" sz="2800" i="0" cap="all">
                <a:uFillTx/>
                <a:latin typeface="思源宋体 CN" panose="02020400000000000000" pitchFamily="18" charset="-122"/>
                <a:ea typeface="思源宋体 CN" panose="02020400000000000000" pitchFamily="18" charset="-122"/>
                <a:cs typeface="+mn-ea"/>
                <a:sym typeface="+mn-lt"/>
              </a:rPr>
              <a:t>党存远 常振涛 许思诺 徐俊秀</a:t>
            </a:r>
            <a:endParaRPr lang="en-ID" sz="2800" i="0" cap="all" dirty="0">
              <a:uFillTx/>
              <a:latin typeface="思源宋体 CN" panose="02020400000000000000" pitchFamily="18" charset="-122"/>
              <a:ea typeface="思源宋体 CN" panose="02020400000000000000" pitchFamily="18"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4514">
        <p:fade/>
      </p:transition>
    </mc:Choice>
    <mc:Fallback xmlns="">
      <p:transition spd="med" advTm="4514">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147320"/>
            <a:ext cx="4827905"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ea"/>
                <a:sym typeface="+mn-lt"/>
              </a:rPr>
              <a:t>国内外研究现状</a:t>
            </a:r>
            <a:endParaRPr kumimoji="0" lang="zh-CN" altLang="zh-CN" sz="4000" b="0" i="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pic>
        <p:nvPicPr>
          <p:cNvPr id="6" name="图片 5"/>
          <p:cNvPicPr>
            <a:picLocks noChangeAspect="1"/>
          </p:cNvPicPr>
          <p:nvPr/>
        </p:nvPicPr>
        <p:blipFill>
          <a:blip r:embed="rId3"/>
          <a:stretch>
            <a:fillRect/>
          </a:stretch>
        </p:blipFill>
        <p:spPr>
          <a:xfrm>
            <a:off x="8757374" y="116200"/>
            <a:ext cx="3341280" cy="626785"/>
          </a:xfrm>
          <a:prstGeom prst="rect">
            <a:avLst/>
          </a:prstGeom>
        </p:spPr>
      </p:pic>
      <p:sp>
        <p:nvSpPr>
          <p:cNvPr id="13" name="文本框 12"/>
          <p:cNvSpPr txBox="1"/>
          <p:nvPr/>
        </p:nvSpPr>
        <p:spPr>
          <a:xfrm>
            <a:off x="720173" y="904125"/>
            <a:ext cx="5411471" cy="86131"/>
          </a:xfrm>
          <a:prstGeom prst="rect">
            <a:avLst/>
          </a:prstGeom>
          <a:solidFill>
            <a:schemeClr val="accent1"/>
          </a:solidFill>
        </p:spPr>
        <p:txBody>
          <a:bodyPr wrap="square" rtlCol="0">
            <a:spAutoFit/>
          </a:bodyPr>
          <a:lstStyle/>
          <a:p>
            <a:endParaRPr lang="zh-CN" altLang="en-US" dirty="0">
              <a:solidFill>
                <a:schemeClr val="accent1"/>
              </a:solidFill>
            </a:endParaRPr>
          </a:p>
        </p:txBody>
      </p:sp>
      <p:sp>
        <p:nvSpPr>
          <p:cNvPr id="15" name="文本框 14"/>
          <p:cNvSpPr txBox="1"/>
          <p:nvPr/>
        </p:nvSpPr>
        <p:spPr>
          <a:xfrm>
            <a:off x="720173" y="1080000"/>
            <a:ext cx="2880000" cy="5400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FF0000"/>
                </a:solidFill>
                <a:latin typeface="思源宋体 CN" panose="02020400000000000000" pitchFamily="18" charset="-122"/>
                <a:ea typeface="思源宋体 CN" panose="02020400000000000000" pitchFamily="18" charset="-122"/>
              </a:rPr>
              <a:t>国内研究</a:t>
            </a:r>
            <a:r>
              <a:rPr lang="zh-CN" altLang="en-US" sz="2800" b="1" dirty="0">
                <a:latin typeface="思源宋体 CN" panose="02020400000000000000" pitchFamily="18" charset="-122"/>
                <a:ea typeface="思源宋体 CN" panose="02020400000000000000" pitchFamily="18" charset="-122"/>
              </a:rPr>
              <a:t>现状</a:t>
            </a:r>
            <a:endParaRPr kumimoji="0" lang="zh-CN" altLang="en-US" sz="2800" b="1" i="0" u="none" strike="noStrike" kern="1200" cap="none" spc="0" normalizeH="0" baseline="0" noProof="0" dirty="0">
              <a:ln>
                <a:noFill/>
              </a:ln>
              <a:effectLst/>
              <a:uLnTx/>
              <a:uFillTx/>
              <a:latin typeface="思源宋体 CN" panose="02020400000000000000" pitchFamily="18" charset="-122"/>
              <a:ea typeface="思源宋体 CN" panose="02020400000000000000" pitchFamily="18" charset="-122"/>
            </a:endParaRPr>
          </a:p>
        </p:txBody>
      </p:sp>
      <p:sp>
        <p:nvSpPr>
          <p:cNvPr id="20" name="文本框 19"/>
          <p:cNvSpPr txBox="1"/>
          <p:nvPr/>
        </p:nvSpPr>
        <p:spPr>
          <a:xfrm>
            <a:off x="5760000" y="1080000"/>
            <a:ext cx="2880000" cy="5400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FF0000"/>
                </a:solidFill>
                <a:latin typeface="思源宋体 CN" panose="02020400000000000000" pitchFamily="18" charset="-122"/>
                <a:ea typeface="思源宋体 CN" panose="02020400000000000000" pitchFamily="18" charset="-122"/>
                <a:cs typeface="Times New Roman" panose="02020603050405020304" pitchFamily="18" charset="0"/>
              </a:rPr>
              <a:t>国外研究</a:t>
            </a:r>
            <a:r>
              <a:rPr lang="zh-CN" altLang="en-US" sz="2800" b="1" dirty="0">
                <a:solidFill>
                  <a:prstClr val="black"/>
                </a:solidFill>
                <a:latin typeface="思源宋体 CN" panose="02020400000000000000" pitchFamily="18" charset="-122"/>
                <a:ea typeface="思源宋体 CN" panose="02020400000000000000" pitchFamily="18" charset="-122"/>
                <a:cs typeface="Times New Roman" panose="02020603050405020304" pitchFamily="18" charset="0"/>
              </a:rPr>
              <a:t>现状</a:t>
            </a:r>
            <a:endParaRPr kumimoji="0" lang="zh-CN" altLang="en-US" sz="28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endParaRPr>
          </a:p>
        </p:txBody>
      </p:sp>
      <p:sp>
        <p:nvSpPr>
          <p:cNvPr id="21" name="文本框 20"/>
          <p:cNvSpPr txBox="1"/>
          <p:nvPr/>
        </p:nvSpPr>
        <p:spPr>
          <a:xfrm>
            <a:off x="3600000" y="3600000"/>
            <a:ext cx="2160000" cy="2880000"/>
          </a:xfrm>
          <a:prstGeom prst="rect">
            <a:avLst/>
          </a:prstGeom>
          <a:noFill/>
        </p:spPr>
        <p:txBody>
          <a:bodyPr wrap="square" rtlCol="0">
            <a:spAutoFit/>
          </a:bodyPr>
          <a:lstStyle/>
          <a:p>
            <a:pPr>
              <a:lnSpc>
                <a:spcPct val="150000"/>
              </a:lnSpc>
            </a:pPr>
            <a:r>
              <a:rPr lang="zh-CN" altLang="en-US" sz="2000" dirty="0">
                <a:solidFill>
                  <a:srgbClr val="FF0000"/>
                </a:solidFill>
                <a:latin typeface="思源宋体 CN" panose="02020400000000000000" pitchFamily="18" charset="-122"/>
                <a:ea typeface="思源宋体 CN" panose="02020400000000000000" pitchFamily="18" charset="-122"/>
              </a:rPr>
              <a:t>缺点：</a:t>
            </a:r>
            <a:endParaRPr lang="en-US" altLang="zh-CN" sz="2000" dirty="0">
              <a:solidFill>
                <a:srgbClr val="FF0000"/>
              </a:solidFill>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成本高</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zh-CN" sz="2000" dirty="0">
                <a:latin typeface="思源宋体 CN" panose="02020400000000000000" pitchFamily="18" charset="-122"/>
                <a:ea typeface="思源宋体 CN" panose="02020400000000000000" pitchFamily="18" charset="-122"/>
              </a:rPr>
              <a:t>检测能力</a:t>
            </a:r>
            <a:r>
              <a:rPr lang="zh-CN" altLang="en-US" sz="2000" dirty="0">
                <a:latin typeface="思源宋体 CN" panose="02020400000000000000" pitchFamily="18" charset="-122"/>
                <a:ea typeface="思源宋体 CN" panose="02020400000000000000" pitchFamily="18" charset="-122"/>
              </a:rPr>
              <a:t>有限</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在</a:t>
            </a:r>
            <a:r>
              <a:rPr lang="zh-CN" altLang="zh-CN" sz="2000" dirty="0">
                <a:latin typeface="思源宋体 CN" panose="02020400000000000000" pitchFamily="18" charset="-122"/>
                <a:ea typeface="思源宋体 CN" panose="02020400000000000000" pitchFamily="18" charset="-122"/>
              </a:rPr>
              <a:t>特定环境</a:t>
            </a:r>
            <a:r>
              <a:rPr lang="zh-CN" altLang="en-US" sz="2000" dirty="0">
                <a:latin typeface="思源宋体 CN" panose="02020400000000000000" pitchFamily="18" charset="-122"/>
                <a:ea typeface="思源宋体 CN" panose="02020400000000000000" pitchFamily="18" charset="-122"/>
              </a:rPr>
              <a:t>下运行</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普及</a:t>
            </a:r>
            <a:r>
              <a:rPr lang="zh-CN" altLang="en-US" sz="2000">
                <a:latin typeface="思源宋体 CN" panose="02020400000000000000" pitchFamily="18" charset="-122"/>
                <a:ea typeface="思源宋体 CN" panose="02020400000000000000" pitchFamily="18" charset="-122"/>
              </a:rPr>
              <a:t>难度大</a:t>
            </a:r>
            <a:endParaRPr lang="en-US" altLang="zh-CN" sz="2000" dirty="0">
              <a:latin typeface="思源宋体 CN" panose="02020400000000000000" pitchFamily="18" charset="-122"/>
              <a:ea typeface="思源宋体 CN" panose="02020400000000000000" pitchFamily="18" charset="-122"/>
            </a:endParaRPr>
          </a:p>
        </p:txBody>
      </p:sp>
      <p:grpSp>
        <p:nvGrpSpPr>
          <p:cNvPr id="12" name="组合 11"/>
          <p:cNvGrpSpPr>
            <a:grpSpLocks noChangeAspect="1"/>
          </p:cNvGrpSpPr>
          <p:nvPr/>
        </p:nvGrpSpPr>
        <p:grpSpPr>
          <a:xfrm>
            <a:off x="720000" y="1620000"/>
            <a:ext cx="2391972" cy="4320000"/>
            <a:chOff x="824860" y="1566431"/>
            <a:chExt cx="2657284" cy="4799165"/>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1" y="1566431"/>
              <a:ext cx="2657283" cy="2399582"/>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860" y="3966014"/>
              <a:ext cx="2657283" cy="2399582"/>
            </a:xfrm>
            <a:prstGeom prst="rect">
              <a:avLst/>
            </a:prstGeom>
            <a:ln>
              <a:noFill/>
            </a:ln>
            <a:effectLst>
              <a:outerShdw blurRad="292100" dist="139700" dir="2700000" algn="tl" rotWithShape="0">
                <a:srgbClr val="333333">
                  <a:alpha val="65000"/>
                </a:srgbClr>
              </a:outerShdw>
            </a:effectLst>
          </p:spPr>
        </p:pic>
      </p:grpSp>
      <p:sp>
        <p:nvSpPr>
          <p:cNvPr id="8" name="文本框 7"/>
          <p:cNvSpPr txBox="1"/>
          <p:nvPr/>
        </p:nvSpPr>
        <p:spPr>
          <a:xfrm>
            <a:off x="9900000" y="900000"/>
            <a:ext cx="1800000" cy="1440000"/>
          </a:xfrm>
          <a:prstGeom prst="rect">
            <a:avLst/>
          </a:prstGeom>
          <a:noFill/>
        </p:spPr>
        <p:txBody>
          <a:bodyPr wrap="square" rtlCol="0">
            <a:spAutoFit/>
          </a:bodyPr>
          <a:lstStyle/>
          <a:p>
            <a:pPr>
              <a:lnSpc>
                <a:spcPct val="150000"/>
              </a:lnSpc>
            </a:pPr>
            <a:r>
              <a:rPr lang="zh-CN" altLang="en-US" sz="2000" dirty="0">
                <a:solidFill>
                  <a:srgbClr val="FF0000"/>
                </a:solidFill>
                <a:latin typeface="思源宋体 CN" panose="02020400000000000000" pitchFamily="18" charset="-122"/>
                <a:ea typeface="思源宋体 CN" panose="02020400000000000000" pitchFamily="18" charset="-122"/>
              </a:rPr>
              <a:t>优势：</a:t>
            </a:r>
            <a:endParaRPr lang="en-US" altLang="zh-CN" sz="2000" dirty="0">
              <a:solidFill>
                <a:srgbClr val="FF0000"/>
              </a:solidFill>
              <a:latin typeface="思源宋体 CN" panose="02020400000000000000" pitchFamily="18" charset="-122"/>
              <a:ea typeface="思源宋体 CN" panose="02020400000000000000" pitchFamily="18" charset="-122"/>
            </a:endParaRPr>
          </a:p>
          <a:p>
            <a:pPr marL="342900" indent="-342900">
              <a:lnSpc>
                <a:spcPct val="150000"/>
              </a:lnSpc>
              <a:buFont typeface="Wingdings" panose="05000000000000000000" pitchFamily="2" charset="2"/>
              <a:buChar char="Ø"/>
            </a:pPr>
            <a:r>
              <a:rPr lang="zh-CN" altLang="en-US" sz="2000">
                <a:latin typeface="思源宋体 CN" panose="02020400000000000000" pitchFamily="18" charset="-122"/>
                <a:ea typeface="思源宋体 CN" panose="02020400000000000000" pitchFamily="18" charset="-122"/>
              </a:rPr>
              <a:t>成像清晰</a:t>
            </a:r>
            <a:endParaRPr lang="en-US" altLang="zh-CN" sz="2000" dirty="0">
              <a:latin typeface="思源宋体 CN" panose="02020400000000000000" pitchFamily="18" charset="-122"/>
              <a:ea typeface="思源宋体 CN" panose="02020400000000000000" pitchFamily="18" charset="-122"/>
            </a:endParaRPr>
          </a:p>
          <a:p>
            <a:pPr marL="342900" indent="-342900">
              <a:lnSpc>
                <a:spcPct val="150000"/>
              </a:lnSpc>
              <a:buFont typeface="Wingdings" panose="05000000000000000000" pitchFamily="2" charset="2"/>
              <a:buChar char="Ø"/>
            </a:pPr>
            <a:r>
              <a:rPr lang="zh-CN" altLang="en-US" sz="2000">
                <a:latin typeface="思源宋体 CN" panose="02020400000000000000" pitchFamily="18" charset="-122"/>
                <a:ea typeface="思源宋体 CN" panose="02020400000000000000" pitchFamily="18" charset="-122"/>
              </a:rPr>
              <a:t>准确率</a:t>
            </a:r>
            <a:r>
              <a:rPr lang="zh-CN" altLang="en-US" sz="2000" dirty="0">
                <a:latin typeface="思源宋体 CN" panose="02020400000000000000" pitchFamily="18" charset="-122"/>
                <a:ea typeface="思源宋体 CN" panose="02020400000000000000" pitchFamily="18" charset="-122"/>
              </a:rPr>
              <a:t>高</a:t>
            </a:r>
            <a:endParaRPr lang="en-US" altLang="zh-CN" sz="2000" dirty="0">
              <a:latin typeface="思源宋体 CN" panose="02020400000000000000" pitchFamily="18" charset="-122"/>
              <a:ea typeface="思源宋体 CN" panose="02020400000000000000" pitchFamily="18" charset="-122"/>
            </a:endParaRPr>
          </a:p>
        </p:txBody>
      </p:sp>
      <p:sp>
        <p:nvSpPr>
          <p:cNvPr id="11" name="文本框 10"/>
          <p:cNvSpPr txBox="1"/>
          <p:nvPr/>
        </p:nvSpPr>
        <p:spPr>
          <a:xfrm>
            <a:off x="914399" y="6386956"/>
            <a:ext cx="2567743" cy="369332"/>
          </a:xfrm>
          <a:prstGeom prst="rect">
            <a:avLst/>
          </a:prstGeom>
          <a:noFill/>
        </p:spPr>
        <p:txBody>
          <a:bodyPr wrap="square" rtlCol="0">
            <a:spAutoFit/>
          </a:bodyPr>
          <a:lstStyle/>
          <a:p>
            <a:pPr algn="ctr"/>
            <a:r>
              <a:rPr lang="zh-CN" altLang="en-US" dirty="0"/>
              <a:t> </a:t>
            </a:r>
            <a:r>
              <a:rPr lang="zh-CN" altLang="en-US" b="1" dirty="0">
                <a:latin typeface="宋体" panose="02010600030101010101" pitchFamily="2" charset="-122"/>
                <a:ea typeface="宋体" panose="02010600030101010101" pitchFamily="2" charset="-122"/>
              </a:rPr>
              <a:t>中科太赫兹</a:t>
            </a: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0000" y="1606721"/>
            <a:ext cx="3964765" cy="2976950"/>
          </a:xfrm>
          <a:prstGeom prst="rect">
            <a:avLst/>
          </a:prstGeom>
          <a:ln>
            <a:noFill/>
          </a:ln>
          <a:effectLst>
            <a:outerShdw blurRad="292100" dist="139700" dir="2700000" algn="tl" rotWithShape="0">
              <a:srgbClr val="333333">
                <a:alpha val="65000"/>
              </a:srgbClr>
            </a:outerShdw>
          </a:effectLst>
        </p:spPr>
      </p:pic>
      <p:sp>
        <p:nvSpPr>
          <p:cNvPr id="27" name="文本框 26"/>
          <p:cNvSpPr txBox="1"/>
          <p:nvPr/>
        </p:nvSpPr>
        <p:spPr>
          <a:xfrm>
            <a:off x="3600000" y="1620000"/>
            <a:ext cx="2160000" cy="1980000"/>
          </a:xfrm>
          <a:prstGeom prst="rect">
            <a:avLst/>
          </a:prstGeom>
          <a:noFill/>
        </p:spPr>
        <p:txBody>
          <a:bodyPr wrap="square" rtlCol="0">
            <a:spAutoFit/>
          </a:bodyPr>
          <a:lstStyle/>
          <a:p>
            <a:pPr>
              <a:lnSpc>
                <a:spcPct val="150000"/>
              </a:lnSpc>
            </a:pPr>
            <a:r>
              <a:rPr lang="zh-CN" altLang="en-US" sz="2000" dirty="0">
                <a:solidFill>
                  <a:srgbClr val="FF0000"/>
                </a:solidFill>
                <a:latin typeface="思源宋体 CN" panose="02020400000000000000" pitchFamily="18" charset="-122"/>
                <a:ea typeface="思源宋体 CN" panose="02020400000000000000" pitchFamily="18" charset="-122"/>
              </a:rPr>
              <a:t>优势：</a:t>
            </a:r>
            <a:endParaRPr lang="en-US" altLang="zh-CN" sz="2000" dirty="0">
              <a:solidFill>
                <a:srgbClr val="FF0000"/>
              </a:solidFill>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无辐射</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效率高</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成像分辨率高</a:t>
            </a:r>
            <a:endParaRPr lang="en-US" altLang="zh-CN" sz="2000" dirty="0">
              <a:latin typeface="思源宋体 CN" panose="02020400000000000000" pitchFamily="18" charset="-122"/>
              <a:ea typeface="思源宋体 CN" panose="02020400000000000000" pitchFamily="18" charset="-122"/>
            </a:endParaRPr>
          </a:p>
        </p:txBody>
      </p:sp>
      <p:sp>
        <p:nvSpPr>
          <p:cNvPr id="30" name="文本框 29"/>
          <p:cNvSpPr txBox="1"/>
          <p:nvPr/>
        </p:nvSpPr>
        <p:spPr>
          <a:xfrm>
            <a:off x="9900000" y="2340000"/>
            <a:ext cx="2160000" cy="2340000"/>
          </a:xfrm>
          <a:prstGeom prst="rect">
            <a:avLst/>
          </a:prstGeom>
          <a:noFill/>
        </p:spPr>
        <p:txBody>
          <a:bodyPr wrap="square" rtlCol="0">
            <a:spAutoFit/>
          </a:bodyPr>
          <a:lstStyle/>
          <a:p>
            <a:pPr>
              <a:lnSpc>
                <a:spcPct val="150000"/>
              </a:lnSpc>
            </a:pPr>
            <a:r>
              <a:rPr lang="zh-CN" altLang="en-US" sz="2000" dirty="0">
                <a:solidFill>
                  <a:srgbClr val="FF0000"/>
                </a:solidFill>
                <a:latin typeface="宋体" panose="02010600030101010101" pitchFamily="2" charset="-122"/>
                <a:ea typeface="宋体" panose="02010600030101010101" pitchFamily="2" charset="-122"/>
              </a:rPr>
              <a:t>缺点：</a:t>
            </a:r>
            <a:endParaRPr lang="en-US" altLang="zh-CN" sz="2000" dirty="0">
              <a:solidFill>
                <a:srgbClr val="FF0000"/>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占地面积大</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维护成本高</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自动化程度低</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检测技术有限</a:t>
            </a:r>
            <a:endParaRPr lang="en-US" altLang="zh-CN" sz="2000" dirty="0">
              <a:latin typeface="宋体" panose="02010600030101010101" pitchFamily="2" charset="-122"/>
              <a:ea typeface="宋体" panose="02010600030101010101" pitchFamily="2" charset="-122"/>
            </a:endParaRPr>
          </a:p>
        </p:txBody>
      </p:sp>
      <p:sp>
        <p:nvSpPr>
          <p:cNvPr id="4" name="文本框 3"/>
          <p:cNvSpPr txBox="1"/>
          <p:nvPr/>
        </p:nvSpPr>
        <p:spPr>
          <a:xfrm>
            <a:off x="5760000" y="4860000"/>
            <a:ext cx="5971787" cy="193802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nSpc>
                <a:spcPct val="150000"/>
              </a:lnSpc>
            </a:pPr>
            <a:r>
              <a:rPr lang="zh-CN" altLang="en-US" sz="2000" dirty="0">
                <a:latin typeface="思源宋体 CN" panose="02020400000000000000" pitchFamily="18" charset="-122"/>
                <a:ea typeface="思源宋体 CN" panose="02020400000000000000" pitchFamily="18" charset="-122"/>
              </a:rPr>
              <a:t>国内外智能化安检的研究主要集中在</a:t>
            </a:r>
            <a:r>
              <a:rPr lang="zh-CN" altLang="en-US" sz="2000" dirty="0">
                <a:solidFill>
                  <a:srgbClr val="FF0000"/>
                </a:solidFill>
                <a:latin typeface="思源宋体 CN" panose="02020400000000000000" pitchFamily="18" charset="-122"/>
                <a:ea typeface="思源宋体 CN" panose="02020400000000000000" pitchFamily="18" charset="-122"/>
              </a:rPr>
              <a:t>成像方面</a:t>
            </a:r>
            <a:r>
              <a:rPr lang="zh-CN" altLang="en-US" sz="2000" dirty="0">
                <a:latin typeface="思源宋体 CN" panose="02020400000000000000" pitchFamily="18" charset="-122"/>
                <a:ea typeface="思源宋体 CN" panose="02020400000000000000" pitchFamily="18" charset="-122"/>
              </a:rPr>
              <a:t>，例如中科太赫兹和美国的</a:t>
            </a:r>
            <a:r>
              <a:rPr lang="en-US" altLang="zh-CN" sz="2000" dirty="0">
                <a:latin typeface="思源宋体 CN" panose="02020400000000000000" pitchFamily="18" charset="-122"/>
                <a:ea typeface="思源宋体 CN" panose="02020400000000000000" pitchFamily="18" charset="-122"/>
                <a:cs typeface="Times New Roman" panose="02020603050405020304" pitchFamily="18" charset="0"/>
              </a:rPr>
              <a:t>3DCT</a:t>
            </a:r>
            <a:r>
              <a:rPr lang="zh-CN" altLang="en-US" sz="2000" dirty="0">
                <a:latin typeface="思源宋体 CN" panose="02020400000000000000" pitchFamily="18" charset="-122"/>
                <a:ea typeface="思源宋体 CN" panose="02020400000000000000" pitchFamily="18" charset="-122"/>
              </a:rPr>
              <a:t>扫描技术，它们主要基于</a:t>
            </a:r>
            <a:r>
              <a:rPr lang="zh-CN" altLang="en-US" sz="2000" b="1" dirty="0">
                <a:solidFill>
                  <a:srgbClr val="FF0000"/>
                </a:solidFill>
                <a:latin typeface="思源宋体 CN" panose="02020400000000000000" pitchFamily="18" charset="-122"/>
                <a:ea typeface="思源宋体 CN" panose="02020400000000000000" pitchFamily="18" charset="-122"/>
              </a:rPr>
              <a:t>新型物理成像</a:t>
            </a:r>
            <a:r>
              <a:rPr lang="zh-CN" altLang="en-US" sz="2000" dirty="0">
                <a:latin typeface="思源宋体 CN" panose="02020400000000000000" pitchFamily="18" charset="-122"/>
                <a:ea typeface="思源宋体 CN" panose="02020400000000000000" pitchFamily="18" charset="-122"/>
              </a:rPr>
              <a:t>方法，与传统</a:t>
            </a:r>
            <a:r>
              <a:rPr lang="en-US" altLang="zh-CN" sz="2000" dirty="0">
                <a:latin typeface="思源宋体 CN" panose="02020400000000000000" pitchFamily="18" charset="-122"/>
                <a:ea typeface="思源宋体 CN" panose="02020400000000000000" pitchFamily="18" charset="-122"/>
              </a:rPr>
              <a:t>X</a:t>
            </a:r>
            <a:r>
              <a:rPr lang="zh-CN" altLang="en-US" sz="2000" dirty="0">
                <a:latin typeface="思源宋体 CN" panose="02020400000000000000" pitchFamily="18" charset="-122"/>
                <a:ea typeface="思源宋体 CN" panose="02020400000000000000" pitchFamily="18" charset="-122"/>
              </a:rPr>
              <a:t>光成像相比，</a:t>
            </a:r>
            <a:r>
              <a:rPr lang="zh-CN" altLang="en-US" sz="2000" b="1" dirty="0">
                <a:solidFill>
                  <a:srgbClr val="FF0000"/>
                </a:solidFill>
                <a:latin typeface="思源宋体 CN" panose="02020400000000000000" pitchFamily="18" charset="-122"/>
                <a:ea typeface="思源宋体 CN" panose="02020400000000000000" pitchFamily="18" charset="-122"/>
              </a:rPr>
              <a:t>价格昂贵，难以大范围投入使用。</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8333">
        <p:fade/>
      </p:transition>
    </mc:Choice>
    <mc:Fallback xmlns="">
      <p:transition spd="med" advTm="1833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0800000" flipH="1">
            <a:off x="275809" y="327218"/>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57555" y="147320"/>
            <a:ext cx="4827905"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000" b="0"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项目背景及意义</a:t>
            </a:r>
            <a:endParaRPr kumimoji="0" lang="zh-CN" altLang="zh-CN" sz="4000" b="0" i="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pic>
        <p:nvPicPr>
          <p:cNvPr id="6" name="图片 5"/>
          <p:cNvPicPr>
            <a:picLocks noChangeAspect="1"/>
          </p:cNvPicPr>
          <p:nvPr/>
        </p:nvPicPr>
        <p:blipFill>
          <a:blip r:embed="rId7"/>
          <a:stretch>
            <a:fillRect/>
          </a:stretch>
        </p:blipFill>
        <p:spPr>
          <a:xfrm>
            <a:off x="7850767" y="116201"/>
            <a:ext cx="4247887" cy="796854"/>
          </a:xfrm>
          <a:prstGeom prst="rect">
            <a:avLst/>
          </a:prstGeom>
        </p:spPr>
      </p:pic>
      <p:sp>
        <p:nvSpPr>
          <p:cNvPr id="13" name="文本框 12"/>
          <p:cNvSpPr txBox="1"/>
          <p:nvPr/>
        </p:nvSpPr>
        <p:spPr>
          <a:xfrm>
            <a:off x="720173" y="904125"/>
            <a:ext cx="5411471" cy="86131"/>
          </a:xfrm>
          <a:prstGeom prst="rect">
            <a:avLst/>
          </a:prstGeom>
          <a:solidFill>
            <a:schemeClr val="accent1"/>
          </a:solidFill>
        </p:spPr>
        <p:txBody>
          <a:bodyPr wrap="square" rtlCol="0">
            <a:spAutoFit/>
          </a:bodyPr>
          <a:lstStyle/>
          <a:p>
            <a:endParaRPr lang="zh-CN" altLang="en-US" dirty="0">
              <a:solidFill>
                <a:schemeClr val="accent1"/>
              </a:solidFill>
            </a:endParaRPr>
          </a:p>
        </p:txBody>
      </p:sp>
      <p:sp>
        <p:nvSpPr>
          <p:cNvPr id="15" name="文本框 14"/>
          <p:cNvSpPr txBox="1"/>
          <p:nvPr/>
        </p:nvSpPr>
        <p:spPr>
          <a:xfrm>
            <a:off x="1222749" y="1156684"/>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rPr>
              <a:t>传统</a:t>
            </a:r>
            <a:r>
              <a:rPr kumimoji="0" lang="zh-CN" altLang="en-US" sz="28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rPr>
              <a:t>安检</a:t>
            </a:r>
            <a:endParaRPr kumimoji="0" lang="zh-CN" altLang="en-US" sz="28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endParaRP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555" y="1838943"/>
            <a:ext cx="3583679" cy="2068928"/>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9"/>
          <a:stretch>
            <a:fillRect/>
          </a:stretch>
        </p:blipFill>
        <p:spPr>
          <a:xfrm>
            <a:off x="757555" y="4225950"/>
            <a:ext cx="3583679" cy="2353260"/>
          </a:xfrm>
          <a:prstGeom prst="rect">
            <a:avLst/>
          </a:prstGeom>
          <a:ln>
            <a:noFill/>
          </a:ln>
          <a:effectLst>
            <a:outerShdw blurRad="292100" dist="139700" dir="2700000" algn="tl" rotWithShape="0">
              <a:srgbClr val="333333">
                <a:alpha val="65000"/>
              </a:srgbClr>
            </a:outerShdw>
          </a:effectLst>
        </p:spPr>
      </p:pic>
      <p:pic>
        <p:nvPicPr>
          <p:cNvPr id="18" name="dem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8130540" y="1838943"/>
            <a:ext cx="3868860" cy="2055471"/>
          </a:xfrm>
          <a:prstGeom prst="rect">
            <a:avLst/>
          </a:prstGeom>
          <a:ln>
            <a:solidFill>
              <a:schemeClr val="tx1"/>
            </a:solidFill>
          </a:ln>
        </p:spPr>
      </p:pic>
      <p:pic>
        <p:nvPicPr>
          <p:cNvPr id="19" name="t2">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8130540" y="4225950"/>
            <a:ext cx="3868860" cy="2258670"/>
          </a:xfrm>
          <a:prstGeom prst="rect">
            <a:avLst/>
          </a:prstGeom>
          <a:ln>
            <a:solidFill>
              <a:schemeClr val="tx1"/>
            </a:solidFill>
          </a:ln>
        </p:spPr>
      </p:pic>
      <p:sp>
        <p:nvSpPr>
          <p:cNvPr id="20" name="文本框 19"/>
          <p:cNvSpPr txBox="1"/>
          <p:nvPr/>
        </p:nvSpPr>
        <p:spPr>
          <a:xfrm>
            <a:off x="8130540" y="122976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rPr>
              <a:t>智能化</a:t>
            </a:r>
            <a:r>
              <a:rPr kumimoji="0" lang="zh-CN" altLang="en-US" sz="28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Times New Roman" panose="02020603050405020304" pitchFamily="18" charset="0"/>
              </a:rPr>
              <a:t>安检</a:t>
            </a:r>
            <a:endParaRPr kumimoji="0" lang="zh-CN" altLang="en-US" sz="2800" b="1"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endParaRPr>
          </a:p>
        </p:txBody>
      </p:sp>
      <p:sp>
        <p:nvSpPr>
          <p:cNvPr id="21" name="文本框 20"/>
          <p:cNvSpPr txBox="1"/>
          <p:nvPr/>
        </p:nvSpPr>
        <p:spPr>
          <a:xfrm>
            <a:off x="4573643" y="1654384"/>
            <a:ext cx="3324488" cy="23285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solidFill>
                  <a:srgbClr val="FF0000"/>
                </a:solidFill>
                <a:latin typeface="思源宋体 CN" panose="02020400000000000000" pitchFamily="18" charset="-122"/>
                <a:ea typeface="思源宋体 CN" panose="02020400000000000000" pitchFamily="18" charset="-122"/>
              </a:rPr>
              <a:t>准确率不足</a:t>
            </a:r>
            <a:endParaRPr lang="en-US" altLang="zh-CN" sz="2000" b="1" dirty="0">
              <a:solidFill>
                <a:srgbClr val="FF0000"/>
              </a:solidFill>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工作强度大、效率低下</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b="1" dirty="0">
                <a:solidFill>
                  <a:srgbClr val="FF0000"/>
                </a:solidFill>
                <a:latin typeface="思源宋体 CN" panose="02020400000000000000" pitchFamily="18" charset="-122"/>
                <a:ea typeface="思源宋体 CN" panose="02020400000000000000" pitchFamily="18" charset="-122"/>
              </a:rPr>
              <a:t>数据管理</a:t>
            </a:r>
            <a:r>
              <a:rPr lang="zh-CN" altLang="en-US" sz="2000" dirty="0">
                <a:latin typeface="思源宋体 CN" panose="02020400000000000000" pitchFamily="18" charset="-122"/>
                <a:ea typeface="思源宋体 CN" panose="02020400000000000000" pitchFamily="18" charset="-122"/>
              </a:rPr>
              <a:t>、隐私保护困难</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应对新威胁能力有限</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违禁品</a:t>
            </a:r>
            <a:r>
              <a:rPr lang="zh-CN" altLang="en-US" sz="2000" b="1" dirty="0">
                <a:solidFill>
                  <a:srgbClr val="FF0000"/>
                </a:solidFill>
                <a:latin typeface="思源宋体 CN" panose="02020400000000000000" pitchFamily="18" charset="-122"/>
                <a:ea typeface="思源宋体 CN" panose="02020400000000000000" pitchFamily="18" charset="-122"/>
              </a:rPr>
              <a:t>溯主困难</a:t>
            </a:r>
            <a:endParaRPr lang="en-US" altLang="zh-CN" sz="2000" b="1" dirty="0">
              <a:solidFill>
                <a:srgbClr val="FF0000"/>
              </a:solidFill>
              <a:latin typeface="思源宋体 CN" panose="02020400000000000000" pitchFamily="18" charset="-122"/>
              <a:ea typeface="思源宋体 CN" panose="02020400000000000000" pitchFamily="18" charset="-122"/>
            </a:endParaRPr>
          </a:p>
        </p:txBody>
      </p:sp>
      <p:sp>
        <p:nvSpPr>
          <p:cNvPr id="29" name="文本框 28"/>
          <p:cNvSpPr txBox="1"/>
          <p:nvPr/>
        </p:nvSpPr>
        <p:spPr>
          <a:xfrm>
            <a:off x="4621006" y="5545929"/>
            <a:ext cx="3303907" cy="1135054"/>
          </a:xfrm>
          <a:prstGeom prst="rect">
            <a:avLst/>
          </a:prstGeom>
          <a:noFill/>
        </p:spPr>
        <p:txBody>
          <a:bodyPr wrap="square" rtlCol="0">
            <a:spAutoFit/>
          </a:bodyPr>
          <a:lstStyle/>
          <a:p>
            <a:pPr>
              <a:lnSpc>
                <a:spcPct val="150000"/>
              </a:lnSpc>
            </a:pPr>
            <a:r>
              <a:rPr lang="zh-CN" altLang="en-US" sz="2400" dirty="0">
                <a:latin typeface="思源宋体 CN" panose="02020400000000000000" pitchFamily="18" charset="-122"/>
                <a:ea typeface="思源宋体 CN" panose="02020400000000000000" pitchFamily="18" charset="-122"/>
              </a:rPr>
              <a:t>智能化安检可以大大提高</a:t>
            </a:r>
            <a:r>
              <a:rPr lang="zh-CN" altLang="en-US" sz="2400" b="1" dirty="0">
                <a:solidFill>
                  <a:srgbClr val="FF0000"/>
                </a:solidFill>
                <a:latin typeface="思源宋体 CN" panose="02020400000000000000" pitchFamily="18" charset="-122"/>
                <a:ea typeface="思源宋体 CN" panose="02020400000000000000" pitchFamily="18" charset="-122"/>
              </a:rPr>
              <a:t>安检效率</a:t>
            </a:r>
            <a:r>
              <a:rPr lang="zh-CN" altLang="en-US" sz="2400" dirty="0">
                <a:latin typeface="思源宋体 CN" panose="02020400000000000000" pitchFamily="18" charset="-122"/>
                <a:ea typeface="思源宋体 CN" panose="02020400000000000000" pitchFamily="18" charset="-122"/>
              </a:rPr>
              <a:t>和</a:t>
            </a:r>
            <a:r>
              <a:rPr lang="zh-CN" altLang="en-US" sz="2400" b="1" dirty="0">
                <a:solidFill>
                  <a:srgbClr val="FF0000"/>
                </a:solidFill>
                <a:latin typeface="思源宋体 CN" panose="02020400000000000000" pitchFamily="18" charset="-122"/>
                <a:ea typeface="思源宋体 CN" panose="02020400000000000000" pitchFamily="18" charset="-122"/>
              </a:rPr>
              <a:t>准确率</a:t>
            </a:r>
          </a:p>
        </p:txBody>
      </p:sp>
      <p:sp>
        <p:nvSpPr>
          <p:cNvPr id="7" name="矩形 6"/>
          <p:cNvSpPr/>
          <p:nvPr/>
        </p:nvSpPr>
        <p:spPr>
          <a:xfrm>
            <a:off x="4721243" y="4254655"/>
            <a:ext cx="1491194" cy="126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a:latin typeface="思源宋体 CN" panose="02020400000000000000" pitchFamily="18" charset="-122"/>
                <a:ea typeface="思源宋体 CN" panose="02020400000000000000" pitchFamily="18" charset="-122"/>
              </a:rPr>
              <a:t>传统安检</a:t>
            </a:r>
            <a:endParaRPr lang="en-US" altLang="zh-CN" sz="1600" dirty="0">
              <a:latin typeface="思源宋体 CN" panose="02020400000000000000" pitchFamily="18" charset="-122"/>
              <a:ea typeface="思源宋体 CN" panose="02020400000000000000" pitchFamily="18" charset="-122"/>
            </a:endParaRPr>
          </a:p>
          <a:p>
            <a:pPr algn="ctr">
              <a:lnSpc>
                <a:spcPct val="150000"/>
              </a:lnSpc>
            </a:pPr>
            <a:r>
              <a:rPr lang="en-US" altLang="zh-CN" sz="1600" dirty="0">
                <a:latin typeface="思源宋体 CN" panose="02020400000000000000" pitchFamily="18" charset="-122"/>
                <a:ea typeface="思源宋体 CN" panose="02020400000000000000" pitchFamily="18" charset="-122"/>
              </a:rPr>
              <a:t>2-8S/</a:t>
            </a:r>
            <a:r>
              <a:rPr lang="zh-CN" altLang="en-US" sz="1600" dirty="0">
                <a:latin typeface="思源宋体 CN" panose="02020400000000000000" pitchFamily="18" charset="-122"/>
                <a:ea typeface="思源宋体 CN" panose="02020400000000000000" pitchFamily="18" charset="-122"/>
              </a:rPr>
              <a:t>人</a:t>
            </a:r>
            <a:endParaRPr lang="en-US" altLang="zh-CN" sz="1600" dirty="0">
              <a:latin typeface="思源宋体 CN" panose="02020400000000000000" pitchFamily="18" charset="-122"/>
              <a:ea typeface="思源宋体 CN" panose="02020400000000000000" pitchFamily="18" charset="-122"/>
            </a:endParaRPr>
          </a:p>
          <a:p>
            <a:pPr algn="ctr">
              <a:lnSpc>
                <a:spcPct val="150000"/>
              </a:lnSpc>
            </a:pPr>
            <a:r>
              <a:rPr lang="en-US" altLang="zh-CN" sz="1600" dirty="0">
                <a:latin typeface="思源宋体 CN" panose="02020400000000000000" pitchFamily="18" charset="-122"/>
                <a:ea typeface="思源宋体 CN" panose="02020400000000000000" pitchFamily="18" charset="-122"/>
              </a:rPr>
              <a:t>1800</a:t>
            </a:r>
            <a:r>
              <a:rPr lang="zh-CN" altLang="en-US" sz="1600" dirty="0">
                <a:latin typeface="思源宋体 CN" panose="02020400000000000000" pitchFamily="18" charset="-122"/>
                <a:ea typeface="思源宋体 CN" panose="02020400000000000000" pitchFamily="18" charset="-122"/>
              </a:rPr>
              <a:t>包</a:t>
            </a:r>
            <a:r>
              <a:rPr lang="en-US" altLang="zh-CN" sz="1600" dirty="0">
                <a:latin typeface="思源宋体 CN" panose="02020400000000000000" pitchFamily="18" charset="-122"/>
                <a:ea typeface="思源宋体 CN" panose="02020400000000000000" pitchFamily="18" charset="-122"/>
              </a:rPr>
              <a:t>/</a:t>
            </a:r>
            <a:r>
              <a:rPr lang="zh-CN" altLang="en-US" sz="1600" dirty="0">
                <a:latin typeface="思源宋体 CN" panose="02020400000000000000" pitchFamily="18" charset="-122"/>
                <a:ea typeface="思源宋体 CN" panose="02020400000000000000" pitchFamily="18" charset="-122"/>
              </a:rPr>
              <a:t>小时</a:t>
            </a:r>
          </a:p>
        </p:txBody>
      </p:sp>
      <p:sp>
        <p:nvSpPr>
          <p:cNvPr id="4" name="矩形 3"/>
          <p:cNvSpPr/>
          <p:nvPr/>
        </p:nvSpPr>
        <p:spPr>
          <a:xfrm>
            <a:off x="6359574" y="4258813"/>
            <a:ext cx="1491194" cy="126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a:latin typeface="思源宋体 CN" panose="02020400000000000000" pitchFamily="18" charset="-122"/>
                <a:ea typeface="思源宋体 CN" panose="02020400000000000000" pitchFamily="18" charset="-122"/>
              </a:rPr>
              <a:t>智能化安检</a:t>
            </a:r>
            <a:endParaRPr lang="en-US" altLang="zh-CN" sz="1600" dirty="0">
              <a:latin typeface="思源宋体 CN" panose="02020400000000000000" pitchFamily="18" charset="-122"/>
              <a:ea typeface="思源宋体 CN" panose="02020400000000000000" pitchFamily="18" charset="-122"/>
            </a:endParaRPr>
          </a:p>
          <a:p>
            <a:pPr algn="ctr">
              <a:lnSpc>
                <a:spcPct val="150000"/>
              </a:lnSpc>
            </a:pPr>
            <a:r>
              <a:rPr lang="en-US" altLang="zh-CN" sz="1600" dirty="0">
                <a:latin typeface="思源宋体 CN" panose="02020400000000000000" pitchFamily="18" charset="-122"/>
                <a:ea typeface="思源宋体 CN" panose="02020400000000000000" pitchFamily="18" charset="-122"/>
              </a:rPr>
              <a:t>2S/</a:t>
            </a:r>
            <a:r>
              <a:rPr lang="zh-CN" altLang="en-US" sz="1600" dirty="0">
                <a:latin typeface="思源宋体 CN" panose="02020400000000000000" pitchFamily="18" charset="-122"/>
                <a:ea typeface="思源宋体 CN" panose="02020400000000000000" pitchFamily="18" charset="-122"/>
              </a:rPr>
              <a:t>人</a:t>
            </a:r>
            <a:endParaRPr lang="en-US" altLang="zh-CN" sz="1600" dirty="0">
              <a:latin typeface="思源宋体 CN" panose="02020400000000000000" pitchFamily="18" charset="-122"/>
              <a:ea typeface="思源宋体 CN" panose="02020400000000000000" pitchFamily="18" charset="-122"/>
            </a:endParaRPr>
          </a:p>
          <a:p>
            <a:pPr algn="ctr">
              <a:lnSpc>
                <a:spcPct val="150000"/>
              </a:lnSpc>
            </a:pPr>
            <a:r>
              <a:rPr lang="en-US" altLang="zh-CN" sz="1600" dirty="0">
                <a:latin typeface="思源宋体 CN" panose="02020400000000000000" pitchFamily="18" charset="-122"/>
                <a:ea typeface="思源宋体 CN" panose="02020400000000000000" pitchFamily="18" charset="-122"/>
              </a:rPr>
              <a:t>3600</a:t>
            </a:r>
            <a:r>
              <a:rPr lang="zh-CN" altLang="en-US" sz="1600" dirty="0">
                <a:latin typeface="思源宋体 CN" panose="02020400000000000000" pitchFamily="18" charset="-122"/>
                <a:ea typeface="思源宋体 CN" panose="02020400000000000000" pitchFamily="18" charset="-122"/>
              </a:rPr>
              <a:t>包</a:t>
            </a:r>
            <a:r>
              <a:rPr lang="en-US" altLang="zh-CN" sz="1600" dirty="0">
                <a:latin typeface="思源宋体 CN" panose="02020400000000000000" pitchFamily="18" charset="-122"/>
                <a:ea typeface="思源宋体 CN" panose="02020400000000000000" pitchFamily="18" charset="-122"/>
              </a:rPr>
              <a:t>/</a:t>
            </a:r>
            <a:r>
              <a:rPr lang="zh-CN" altLang="en-US" sz="1600" dirty="0">
                <a:latin typeface="思源宋体 CN" panose="02020400000000000000" pitchFamily="18" charset="-122"/>
                <a:ea typeface="思源宋体 CN" panose="02020400000000000000" pitchFamily="18" charset="-122"/>
              </a:rPr>
              <a:t>小时</a:t>
            </a:r>
          </a:p>
        </p:txBody>
      </p:sp>
      <p:sp>
        <p:nvSpPr>
          <p:cNvPr id="14" name="箭头: 左 13"/>
          <p:cNvSpPr/>
          <p:nvPr/>
        </p:nvSpPr>
        <p:spPr>
          <a:xfrm>
            <a:off x="4341234" y="4623270"/>
            <a:ext cx="380009"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左 21"/>
          <p:cNvSpPr/>
          <p:nvPr/>
        </p:nvSpPr>
        <p:spPr>
          <a:xfrm rot="10800000">
            <a:off x="7850768" y="4623270"/>
            <a:ext cx="294803"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621006" y="1161895"/>
            <a:ext cx="1723549" cy="461665"/>
          </a:xfrm>
          <a:prstGeom prst="rect">
            <a:avLst/>
          </a:prstGeom>
          <a:noFill/>
        </p:spPr>
        <p:txBody>
          <a:bodyPr wrap="none" rtlCol="0">
            <a:spAutoFit/>
          </a:bodyPr>
          <a:lstStyle/>
          <a:p>
            <a:r>
              <a:rPr lang="zh-CN" altLang="en-US" sz="2400" dirty="0">
                <a:solidFill>
                  <a:srgbClr val="FF0000"/>
                </a:solidFill>
                <a:latin typeface="思源宋体 CN" panose="02020400000000000000" pitchFamily="18" charset="-122"/>
                <a:ea typeface="思源宋体 CN" panose="02020400000000000000" pitchFamily="18" charset="-122"/>
              </a:rPr>
              <a:t>不足之处：</a:t>
            </a:r>
          </a:p>
        </p:txBody>
      </p:sp>
      <p:sp>
        <p:nvSpPr>
          <p:cNvPr id="5" name="箭头: 右 4"/>
          <p:cNvSpPr/>
          <p:nvPr/>
        </p:nvSpPr>
        <p:spPr>
          <a:xfrm>
            <a:off x="3682652" y="1322790"/>
            <a:ext cx="938354" cy="249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18221">
        <p:fade/>
      </p:transition>
    </mc:Choice>
    <mc:Fallback xmlns="">
      <p:transition spd="med" advTm="182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83" fill="hold"/>
                                        <p:tgtEl>
                                          <p:spTgt spid="18"/>
                                        </p:tgtEl>
                                      </p:cBhvr>
                                    </p:cmd>
                                  </p:childTnLst>
                                </p:cTn>
                              </p:par>
                              <p:par>
                                <p:cTn id="7" presetID="1" presetClass="mediacall" presetSubtype="0" fill="hold" nodeType="withEffect">
                                  <p:stCondLst>
                                    <p:cond delay="0"/>
                                  </p:stCondLst>
                                  <p:childTnLst>
                                    <p:cmd type="call" cmd="playFrom(0.0)">
                                      <p:cBhvr>
                                        <p:cTn id="8" dur="17515" fill="hold"/>
                                        <p:tgtEl>
                                          <p:spTgt spid="19"/>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29" repeatCount="indefinite" fill="hold" display="0">
                  <p:stCondLst>
                    <p:cond delay="indefinite"/>
                  </p:stCondLst>
                </p:cTn>
                <p:tgtEl>
                  <p:spTgt spid="18"/>
                </p:tgtEl>
              </p:cMediaNode>
            </p:video>
            <p:video>
              <p:cMediaNode vol="80000" mute="1">
                <p:cTn id="30" repeatCount="indefinite" fill="hold" display="0">
                  <p:stCondLst>
                    <p:cond delay="indefinite"/>
                  </p:stCondLst>
                </p:cTn>
                <p:tgtEl>
                  <p:spTgt spid="19"/>
                </p:tgtEl>
              </p:cMediaNode>
            </p:video>
          </p:childTnLst>
        </p:cTn>
      </p:par>
    </p:tnLst>
    <p:bldLst>
      <p:bldP spid="21" grpId="0"/>
      <p:bldP spid="29" grpId="0"/>
      <p:bldP spid="7" grpId="0" animBg="1"/>
      <p:bldP spid="4" grpId="0" animBg="1"/>
      <p:bldP spid="14" grpId="0" animBg="1"/>
      <p:bldP spid="22" grpId="0" animBg="1"/>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383151"/>
            <a:ext cx="12192000" cy="6065520"/>
            <a:chOff x="0" y="1883"/>
            <a:chExt cx="19200" cy="9552"/>
          </a:xfrm>
        </p:grpSpPr>
        <p:pic>
          <p:nvPicPr>
            <p:cNvPr id="4" name="图片 3" descr="wave_colorf_spect13"/>
            <p:cNvPicPr>
              <a:picLocks noChangeAspect="1"/>
            </p:cNvPicPr>
            <p:nvPr/>
          </p:nvPicPr>
          <p:blipFill>
            <a:blip r:embed="rId3"/>
            <a:stretch>
              <a:fillRect/>
            </a:stretch>
          </p:blipFill>
          <p:spPr>
            <a:xfrm>
              <a:off x="0" y="1883"/>
              <a:ext cx="19200" cy="9553"/>
            </a:xfrm>
            <a:prstGeom prst="rect">
              <a:avLst/>
            </a:prstGeom>
          </p:spPr>
        </p:pic>
        <p:sp>
          <p:nvSpPr>
            <p:cNvPr id="5" name="矩形 4"/>
            <p:cNvSpPr/>
            <p:nvPr/>
          </p:nvSpPr>
          <p:spPr>
            <a:xfrm>
              <a:off x="11906" y="5546"/>
              <a:ext cx="6023" cy="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p:cNvGrpSpPr/>
          <p:nvPr/>
        </p:nvGrpSpPr>
        <p:grpSpPr>
          <a:xfrm>
            <a:off x="11663680" y="2932430"/>
            <a:ext cx="95250" cy="962025"/>
            <a:chOff x="18243" y="5368"/>
            <a:chExt cx="150" cy="1515"/>
          </a:xfrm>
          <a:solidFill>
            <a:schemeClr val="bg1">
              <a:lumMod val="85000"/>
            </a:schemeClr>
          </a:solidFill>
        </p:grpSpPr>
        <p:sp>
          <p:nvSpPr>
            <p:cNvPr id="31" name="椭圆 30"/>
            <p:cNvSpPr/>
            <p:nvPr/>
          </p:nvSpPr>
          <p:spPr>
            <a:xfrm>
              <a:off x="18243" y="5368"/>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39" name="椭圆 38"/>
            <p:cNvSpPr/>
            <p:nvPr/>
          </p:nvSpPr>
          <p:spPr>
            <a:xfrm>
              <a:off x="18243" y="582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1" name="椭圆 40"/>
            <p:cNvSpPr/>
            <p:nvPr/>
          </p:nvSpPr>
          <p:spPr>
            <a:xfrm>
              <a:off x="18243" y="6278"/>
              <a:ext cx="151" cy="15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2" name="椭圆 41"/>
            <p:cNvSpPr/>
            <p:nvPr/>
          </p:nvSpPr>
          <p:spPr>
            <a:xfrm>
              <a:off x="18243" y="6733"/>
              <a:ext cx="151" cy="1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sp>
        <p:nvSpPr>
          <p:cNvPr id="45" name="文本框 44"/>
          <p:cNvSpPr txBox="1"/>
          <p:nvPr/>
        </p:nvSpPr>
        <p:spPr>
          <a:xfrm>
            <a:off x="9992995" y="171450"/>
            <a:ext cx="1765935" cy="368300"/>
          </a:xfrm>
          <a:prstGeom prst="rect">
            <a:avLst/>
          </a:prstGeom>
          <a:noFill/>
        </p:spPr>
        <p:txBody>
          <a:bodyPr wrap="square" rtlCol="0">
            <a:spAutoFit/>
          </a:bodyPr>
          <a:lstStyle/>
          <a:p>
            <a:pPr algn="r"/>
            <a:r>
              <a:rPr lang="en-US" altLang="zh-CN" sz="900">
                <a:solidFill>
                  <a:schemeClr val="bg1">
                    <a:lumMod val="50000"/>
                  </a:schemeClr>
                </a:solidFill>
                <a:cs typeface="+mn-ea"/>
                <a:sym typeface="+mn-lt"/>
              </a:rPr>
              <a:t>COMM</a:t>
            </a:r>
          </a:p>
          <a:p>
            <a:pPr algn="r"/>
            <a:r>
              <a:rPr lang="en-US" altLang="zh-CN" sz="900">
                <a:solidFill>
                  <a:schemeClr val="bg1">
                    <a:lumMod val="50000"/>
                  </a:schemeClr>
                </a:solidFill>
                <a:cs typeface="+mn-ea"/>
                <a:sym typeface="+mn-lt"/>
              </a:rPr>
              <a:t>ITTE</a:t>
            </a:r>
          </a:p>
        </p:txBody>
      </p:sp>
      <p:sp>
        <p:nvSpPr>
          <p:cNvPr id="2" name="矩形 1"/>
          <p:cNvSpPr/>
          <p:nvPr/>
        </p:nvSpPr>
        <p:spPr bwMode="auto">
          <a:xfrm>
            <a:off x="3273425" y="2105025"/>
            <a:ext cx="5715635" cy="1107996"/>
          </a:xfrm>
          <a:prstGeom prst="rect">
            <a:avLst/>
          </a:prstGeom>
          <a:noFill/>
          <a:ln>
            <a:noFill/>
          </a:ln>
        </p:spPr>
        <p:txBody>
          <a:bodyPr wrap="square" rtlCol="0">
            <a:spAutoFit/>
          </a:bodyPr>
          <a:lstStyle/>
          <a:p>
            <a:pPr algn="dist" defTabSz="457200"/>
            <a:r>
              <a:rPr lang="zh-CN" altLang="en-US" sz="6600" dirty="0">
                <a:ln w="38100">
                  <a:noFill/>
                </a:ln>
                <a:solidFill>
                  <a:schemeClr val="tx1">
                    <a:lumMod val="75000"/>
                    <a:lumOff val="25000"/>
                  </a:schemeClr>
                </a:solidFill>
                <a:latin typeface="思源宋体 CN Heavy" panose="02020900000000000000" pitchFamily="18" charset="-122"/>
                <a:ea typeface="思源宋体 CN Heavy" panose="02020900000000000000" pitchFamily="18" charset="-122"/>
                <a:cs typeface="+mn-ea"/>
                <a:sym typeface="+mn-lt"/>
              </a:rPr>
              <a:t>项目研究内容</a:t>
            </a:r>
          </a:p>
        </p:txBody>
      </p:sp>
      <p:sp>
        <p:nvSpPr>
          <p:cNvPr id="9" name="矩形: 圆角 77"/>
          <p:cNvSpPr/>
          <p:nvPr/>
        </p:nvSpPr>
        <p:spPr>
          <a:xfrm>
            <a:off x="5453380" y="4178935"/>
            <a:ext cx="1355725" cy="382270"/>
          </a:xfrm>
          <a:prstGeom prst="roundRect">
            <a:avLst>
              <a:gd name="adj" fmla="val 50000"/>
            </a:avLst>
          </a:prstGeom>
          <a:solidFill>
            <a:srgbClr val="3FA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宋体 CN" panose="02020400000000000000" pitchFamily="18" charset="-122"/>
                <a:ea typeface="思源宋体 CN" panose="02020400000000000000" pitchFamily="18" charset="-122"/>
                <a:cs typeface="+mn-ea"/>
                <a:sym typeface="+mn-lt"/>
              </a:rPr>
              <a:t>第二单元</a:t>
            </a:r>
          </a:p>
        </p:txBody>
      </p:sp>
      <p:pic>
        <p:nvPicPr>
          <p:cNvPr id="10" name="图片 9"/>
          <p:cNvPicPr>
            <a:picLocks noChangeAspect="1"/>
          </p:cNvPicPr>
          <p:nvPr/>
        </p:nvPicPr>
        <p:blipFill>
          <a:blip r:embed="rId4"/>
          <a:stretch>
            <a:fillRect/>
          </a:stretch>
        </p:blipFill>
        <p:spPr>
          <a:xfrm>
            <a:off x="8596031" y="116200"/>
            <a:ext cx="3502624" cy="65705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2752">
        <p:fade/>
      </p:transition>
    </mc:Choice>
    <mc:Fallback xmlns="">
      <p:transition spd="med" advTm="275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9254"/>
            <a:ext cx="12192000" cy="6688746"/>
          </a:xfrm>
          <a:prstGeom prst="rect">
            <a:avLst/>
          </a:prstGeom>
        </p:spPr>
      </p:pic>
      <p:sp>
        <p:nvSpPr>
          <p:cNvPr id="3" name="文本框 2"/>
          <p:cNvSpPr txBox="1"/>
          <p:nvPr/>
        </p:nvSpPr>
        <p:spPr>
          <a:xfrm>
            <a:off x="6634792" y="383997"/>
            <a:ext cx="415498" cy="369332"/>
          </a:xfrm>
          <a:prstGeom prst="rect">
            <a:avLst/>
          </a:prstGeom>
          <a:noFill/>
        </p:spPr>
        <p:txBody>
          <a:bodyPr wrap="square" rtlCol="0">
            <a:spAutoFit/>
          </a:bodyPr>
          <a:lstStyle/>
          <a:p>
            <a:r>
              <a:rPr lang="zh-CN" altLang="en-US" dirty="0">
                <a:solidFill>
                  <a:srgbClr val="FF0000"/>
                </a:solidFill>
              </a:rPr>
              <a:t>③</a:t>
            </a:r>
          </a:p>
        </p:txBody>
      </p:sp>
      <p:sp>
        <p:nvSpPr>
          <p:cNvPr id="5" name="文本框 4"/>
          <p:cNvSpPr txBox="1"/>
          <p:nvPr/>
        </p:nvSpPr>
        <p:spPr>
          <a:xfrm>
            <a:off x="2392373" y="383997"/>
            <a:ext cx="415498" cy="369332"/>
          </a:xfrm>
          <a:prstGeom prst="rect">
            <a:avLst/>
          </a:prstGeom>
          <a:noFill/>
        </p:spPr>
        <p:txBody>
          <a:bodyPr wrap="square" rtlCol="0">
            <a:spAutoFit/>
          </a:bodyPr>
          <a:lstStyle/>
          <a:p>
            <a:r>
              <a:rPr lang="zh-CN" altLang="en-US" dirty="0">
                <a:solidFill>
                  <a:srgbClr val="FF0000"/>
                </a:solidFill>
              </a:rPr>
              <a:t>②</a:t>
            </a:r>
          </a:p>
        </p:txBody>
      </p:sp>
      <p:sp>
        <p:nvSpPr>
          <p:cNvPr id="6" name="文本框 5"/>
          <p:cNvSpPr txBox="1"/>
          <p:nvPr/>
        </p:nvSpPr>
        <p:spPr>
          <a:xfrm>
            <a:off x="7050290" y="6441129"/>
            <a:ext cx="415498" cy="369332"/>
          </a:xfrm>
          <a:prstGeom prst="rect">
            <a:avLst/>
          </a:prstGeom>
          <a:noFill/>
        </p:spPr>
        <p:txBody>
          <a:bodyPr wrap="square" rtlCol="0">
            <a:spAutoFit/>
          </a:bodyPr>
          <a:lstStyle/>
          <a:p>
            <a:r>
              <a:rPr lang="zh-CN" altLang="en-US" dirty="0">
                <a:solidFill>
                  <a:srgbClr val="FF0000"/>
                </a:solidFill>
              </a:rPr>
              <a:t>③</a:t>
            </a:r>
          </a:p>
        </p:txBody>
      </p:sp>
      <p:sp>
        <p:nvSpPr>
          <p:cNvPr id="7" name="文本框 6"/>
          <p:cNvSpPr txBox="1"/>
          <p:nvPr/>
        </p:nvSpPr>
        <p:spPr>
          <a:xfrm>
            <a:off x="3564524" y="6319414"/>
            <a:ext cx="415498" cy="369332"/>
          </a:xfrm>
          <a:prstGeom prst="rect">
            <a:avLst/>
          </a:prstGeom>
          <a:noFill/>
        </p:spPr>
        <p:txBody>
          <a:bodyPr wrap="square" rtlCol="0">
            <a:spAutoFit/>
          </a:bodyPr>
          <a:lstStyle/>
          <a:p>
            <a:r>
              <a:rPr lang="zh-CN" altLang="en-US" dirty="0">
                <a:solidFill>
                  <a:srgbClr val="FF0000"/>
                </a:solidFill>
              </a:rPr>
              <a:t>①</a:t>
            </a:r>
          </a:p>
        </p:txBody>
      </p:sp>
      <p:sp>
        <p:nvSpPr>
          <p:cNvPr id="8" name="文本框 7"/>
          <p:cNvSpPr txBox="1"/>
          <p:nvPr/>
        </p:nvSpPr>
        <p:spPr>
          <a:xfrm>
            <a:off x="4846115" y="321021"/>
            <a:ext cx="415498" cy="369332"/>
          </a:xfrm>
          <a:prstGeom prst="rect">
            <a:avLst/>
          </a:prstGeom>
          <a:noFill/>
        </p:spPr>
        <p:txBody>
          <a:bodyPr wrap="square" rtlCol="0">
            <a:spAutoFit/>
          </a:bodyPr>
          <a:lstStyle/>
          <a:p>
            <a:r>
              <a:rPr lang="zh-CN" altLang="en-US" dirty="0">
                <a:solidFill>
                  <a:srgbClr val="FF0000"/>
                </a:solidFill>
              </a:rPr>
              <a:t>③</a:t>
            </a:r>
          </a:p>
        </p:txBody>
      </p:sp>
      <p:sp>
        <p:nvSpPr>
          <p:cNvPr id="9" name="文本框 8"/>
          <p:cNvSpPr txBox="1"/>
          <p:nvPr/>
        </p:nvSpPr>
        <p:spPr>
          <a:xfrm>
            <a:off x="9819060" y="2618856"/>
            <a:ext cx="415498" cy="369332"/>
          </a:xfrm>
          <a:prstGeom prst="rect">
            <a:avLst/>
          </a:prstGeom>
          <a:noFill/>
        </p:spPr>
        <p:txBody>
          <a:bodyPr wrap="square" rtlCol="0">
            <a:spAutoFit/>
          </a:bodyPr>
          <a:lstStyle/>
          <a:p>
            <a:r>
              <a:rPr lang="zh-CN" altLang="en-US" dirty="0">
                <a:solidFill>
                  <a:srgbClr val="FF0000"/>
                </a:solidFill>
              </a:rPr>
              <a:t>④</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38463">
        <p:fade/>
      </p:transition>
    </mc:Choice>
    <mc:Fallback xmlns="">
      <p:transition spd="med" advTm="3846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圆角 57"/>
          <p:cNvSpPr/>
          <p:nvPr/>
        </p:nvSpPr>
        <p:spPr>
          <a:xfrm>
            <a:off x="8512083" y="1037599"/>
            <a:ext cx="3037587" cy="5123862"/>
          </a:xfrm>
          <a:prstGeom prst="roundRect">
            <a:avLst/>
          </a:prstGeom>
          <a:solidFill>
            <a:schemeClr val="bg2"/>
          </a:solidFill>
          <a:ln w="571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sp>
        <p:nvSpPr>
          <p:cNvPr id="57" name="矩形: 圆角 56"/>
          <p:cNvSpPr/>
          <p:nvPr/>
        </p:nvSpPr>
        <p:spPr>
          <a:xfrm>
            <a:off x="4625761" y="1082323"/>
            <a:ext cx="3037586" cy="5123862"/>
          </a:xfrm>
          <a:prstGeom prst="roundRect">
            <a:avLst/>
          </a:prstGeom>
          <a:solidFill>
            <a:schemeClr val="bg2"/>
          </a:solidFill>
          <a:ln w="571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56" name="矩形: 圆角 55"/>
          <p:cNvSpPr/>
          <p:nvPr/>
        </p:nvSpPr>
        <p:spPr>
          <a:xfrm>
            <a:off x="592145" y="1082323"/>
            <a:ext cx="2759936" cy="5123862"/>
          </a:xfrm>
          <a:prstGeom prst="roundRect">
            <a:avLst/>
          </a:prstGeom>
          <a:solidFill>
            <a:schemeClr val="bg2"/>
          </a:solidFill>
          <a:ln w="571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panose="02020400000000000000" pitchFamily="18" charset="-122"/>
              <a:ea typeface="思源宋体 CN" panose="02020400000000000000" pitchFamily="18" charset="-122"/>
            </a:endParaRPr>
          </a:p>
        </p:txBody>
      </p:sp>
      <p:grpSp>
        <p:nvGrpSpPr>
          <p:cNvPr id="2" name="组合 1"/>
          <p:cNvGrpSpPr/>
          <p:nvPr/>
        </p:nvGrpSpPr>
        <p:grpSpPr>
          <a:xfrm rot="10800000" flipH="1">
            <a:off x="276219" y="294315"/>
            <a:ext cx="355381" cy="88900"/>
            <a:chOff x="4381719" y="-1168400"/>
            <a:chExt cx="355381" cy="88900"/>
          </a:xfrm>
        </p:grpSpPr>
        <p:cxnSp>
          <p:nvCxnSpPr>
            <p:cNvPr id="32" name="直接连接符 31"/>
            <p:cNvCxnSpPr/>
            <p:nvPr/>
          </p:nvCxnSpPr>
          <p:spPr>
            <a:xfrm>
              <a:off x="4483100" y="-1168400"/>
              <a:ext cx="254000"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1719" y="-1079500"/>
              <a:ext cx="355381" cy="0"/>
            </a:xfrm>
            <a:prstGeom prst="line">
              <a:avLst/>
            </a:prstGeom>
            <a:ln w="28575" cap="rnd">
              <a:solidFill>
                <a:srgbClr val="3FA4DE"/>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43992" y="83879"/>
            <a:ext cx="3795083" cy="707886"/>
          </a:xfrm>
          <a:prstGeom prst="rect">
            <a:avLst/>
          </a:prstGeom>
          <a:noFill/>
        </p:spPr>
        <p:txBody>
          <a:bodyPr wrap="square" rtlCol="0">
            <a:spAutoFit/>
          </a:bodyPr>
          <a:lstStyle>
            <a:defPPr>
              <a:defRPr lang="en-US"/>
            </a:defPPr>
            <a:lvl1pPr>
              <a:defRPr sz="2000" b="1">
                <a:solidFill>
                  <a:schemeClr val="accent1"/>
                </a:solidFill>
                <a:latin typeface="+mj-lt"/>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rPr>
              <a:t>项目研究内容</a:t>
            </a:r>
            <a:endParaRPr kumimoji="0" lang="zh-CN" altLang="zh-CN" sz="4000" b="0" i="0" u="none" strike="noStrike" kern="1200" cap="none" spc="0" normalizeH="0" baseline="0" noProof="0" dirty="0">
              <a:ln>
                <a:noFill/>
              </a:ln>
              <a:solidFill>
                <a:prstClr val="black">
                  <a:lumMod val="75000"/>
                  <a:lumOff val="25000"/>
                </a:prstClr>
              </a:solidFill>
              <a:effectLst/>
              <a:uLnTx/>
              <a:uFillTx/>
              <a:latin typeface="思源宋体 CN Heavy" panose="02020900000000000000" pitchFamily="18" charset="-122"/>
              <a:ea typeface="思源宋体 CN Heavy" panose="02020900000000000000" pitchFamily="18" charset="-122"/>
              <a:cs typeface="+mn-ea"/>
              <a:sym typeface="+mn-lt"/>
            </a:endParaRPr>
          </a:p>
        </p:txBody>
      </p:sp>
      <p:pic>
        <p:nvPicPr>
          <p:cNvPr id="7" name="图片 6"/>
          <p:cNvPicPr>
            <a:picLocks noChangeAspect="1"/>
          </p:cNvPicPr>
          <p:nvPr/>
        </p:nvPicPr>
        <p:blipFill>
          <a:blip r:embed="rId4"/>
          <a:stretch>
            <a:fillRect/>
          </a:stretch>
        </p:blipFill>
        <p:spPr>
          <a:xfrm>
            <a:off x="8775298" y="116200"/>
            <a:ext cx="3323356" cy="623423"/>
          </a:xfrm>
          <a:prstGeom prst="rect">
            <a:avLst/>
          </a:prstGeom>
        </p:spPr>
      </p:pic>
      <p:sp>
        <p:nvSpPr>
          <p:cNvPr id="8" name="文本框 7"/>
          <p:cNvSpPr txBox="1"/>
          <p:nvPr/>
        </p:nvSpPr>
        <p:spPr>
          <a:xfrm>
            <a:off x="743992" y="807990"/>
            <a:ext cx="5924028" cy="126000"/>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096E6"/>
              </a:solidFill>
              <a:effectLst/>
              <a:uLnTx/>
              <a:uFillTx/>
              <a:latin typeface="思源宋体 CN" panose="02020400000000000000" pitchFamily="18" charset="-122"/>
              <a:ea typeface="思源宋体 CN" panose="02020400000000000000" pitchFamily="18" charset="-122"/>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585" y="3931821"/>
            <a:ext cx="2213115" cy="2143956"/>
          </a:xfrm>
          <a:prstGeom prst="rect">
            <a:avLst/>
          </a:prstGeom>
          <a:ln>
            <a:solidFill>
              <a:schemeClr val="tx1"/>
            </a:solidFill>
          </a:ln>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2411" y="3957588"/>
            <a:ext cx="2467494" cy="2092422"/>
          </a:xfrm>
          <a:prstGeom prst="rect">
            <a:avLst/>
          </a:prstGeom>
          <a:ln>
            <a:solidFill>
              <a:schemeClr val="tx1"/>
            </a:solidFill>
          </a:ln>
        </p:spPr>
      </p:pic>
      <p:sp>
        <p:nvSpPr>
          <p:cNvPr id="37" name="文本框 36"/>
          <p:cNvSpPr txBox="1"/>
          <p:nvPr/>
        </p:nvSpPr>
        <p:spPr>
          <a:xfrm>
            <a:off x="875585" y="1080301"/>
            <a:ext cx="2935419" cy="96148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人脸识别</a:t>
            </a:r>
            <a:endParaRPr lang="en-US" altLang="zh-CN" sz="2000" dirty="0">
              <a:latin typeface="思源宋体 CN" panose="02020400000000000000" pitchFamily="18" charset="-122"/>
              <a:ea typeface="思源宋体 CN" panose="02020400000000000000" pitchFamily="18" charset="-122"/>
            </a:endParaRPr>
          </a:p>
          <a:p>
            <a:pPr marL="285750" indent="-285750" algn="just">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微表情识别</a:t>
            </a:r>
          </a:p>
        </p:txBody>
      </p:sp>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585" y="2131821"/>
            <a:ext cx="2213115" cy="1800000"/>
          </a:xfrm>
          <a:prstGeom prst="rect">
            <a:avLst/>
          </a:prstGeom>
          <a:ln>
            <a:solidFill>
              <a:schemeClr val="tx1"/>
            </a:solidFill>
          </a:ln>
        </p:spPr>
      </p:pic>
      <p:sp>
        <p:nvSpPr>
          <p:cNvPr id="44" name="文本框 43"/>
          <p:cNvSpPr txBox="1"/>
          <p:nvPr/>
        </p:nvSpPr>
        <p:spPr>
          <a:xfrm>
            <a:off x="4912411" y="1080301"/>
            <a:ext cx="1755609" cy="961482"/>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违禁品检测</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违禁品标示</a:t>
            </a:r>
          </a:p>
        </p:txBody>
      </p:sp>
      <p:pic>
        <p:nvPicPr>
          <p:cNvPr id="47" name="图片 46"/>
          <p:cNvPicPr/>
          <p:nvPr/>
        </p:nvPicPr>
        <p:blipFill>
          <a:blip r:embed="rId8"/>
          <a:stretch>
            <a:fillRect/>
          </a:stretch>
        </p:blipFill>
        <p:spPr>
          <a:xfrm>
            <a:off x="4912411" y="2106054"/>
            <a:ext cx="2466000" cy="1851534"/>
          </a:xfrm>
          <a:prstGeom prst="rect">
            <a:avLst/>
          </a:prstGeom>
          <a:ln>
            <a:solidFill>
              <a:schemeClr val="tx1"/>
            </a:solidFill>
          </a:ln>
        </p:spPr>
      </p:pic>
      <p:sp>
        <p:nvSpPr>
          <p:cNvPr id="50" name="文本框 49"/>
          <p:cNvSpPr txBox="1"/>
          <p:nvPr/>
        </p:nvSpPr>
        <p:spPr>
          <a:xfrm>
            <a:off x="8724415" y="1037599"/>
            <a:ext cx="1499128" cy="961482"/>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人物互联</a:t>
            </a:r>
            <a:endParaRPr lang="en-US" altLang="zh-CN" sz="2000" dirty="0">
              <a:latin typeface="思源宋体 CN" panose="02020400000000000000" pitchFamily="18" charset="-122"/>
              <a:ea typeface="思源宋体 CN" panose="02020400000000000000" pitchFamily="18" charset="-122"/>
            </a:endParaRPr>
          </a:p>
          <a:p>
            <a:pPr marL="285750" indent="-285750">
              <a:lnSpc>
                <a:spcPct val="150000"/>
              </a:lnSpc>
              <a:buFont typeface="Wingdings" panose="05000000000000000000" pitchFamily="2" charset="2"/>
              <a:buChar char="Ø"/>
            </a:pPr>
            <a:r>
              <a:rPr lang="zh-CN" altLang="en-US" sz="2000" dirty="0">
                <a:latin typeface="思源宋体 CN" panose="02020400000000000000" pitchFamily="18" charset="-122"/>
                <a:ea typeface="思源宋体 CN" panose="02020400000000000000" pitchFamily="18" charset="-122"/>
              </a:rPr>
              <a:t>数据分析</a:t>
            </a:r>
          </a:p>
        </p:txBody>
      </p:sp>
      <p:pic>
        <p:nvPicPr>
          <p:cNvPr id="5" name="图片 4"/>
          <p:cNvPicPr/>
          <p:nvPr/>
        </p:nvPicPr>
        <p:blipFill>
          <a:blip r:embed="rId9"/>
          <a:stretch>
            <a:fillRect/>
          </a:stretch>
        </p:blipFill>
        <p:spPr>
          <a:xfrm>
            <a:off x="8738021" y="3957587"/>
            <a:ext cx="2592000" cy="1862813"/>
          </a:xfrm>
          <a:prstGeom prst="rect">
            <a:avLst/>
          </a:prstGeom>
          <a:ln>
            <a:solidFill>
              <a:schemeClr val="tx1"/>
            </a:solidFill>
          </a:ln>
        </p:spPr>
      </p:pic>
      <p:pic>
        <p:nvPicPr>
          <p:cNvPr id="3" name="图片 2"/>
          <p:cNvPicPr/>
          <p:nvPr/>
        </p:nvPicPr>
        <p:blipFill>
          <a:blip r:embed="rId10"/>
          <a:stretch>
            <a:fillRect/>
          </a:stretch>
        </p:blipFill>
        <p:spPr>
          <a:xfrm>
            <a:off x="8724415" y="2106054"/>
            <a:ext cx="2592000" cy="1800000"/>
          </a:xfrm>
          <a:prstGeom prst="rect">
            <a:avLst/>
          </a:prstGeom>
        </p:spPr>
      </p:pic>
      <p:sp>
        <p:nvSpPr>
          <p:cNvPr id="4" name="文本框 3"/>
          <p:cNvSpPr txBox="1"/>
          <p:nvPr/>
        </p:nvSpPr>
        <p:spPr>
          <a:xfrm>
            <a:off x="393881" y="6314177"/>
            <a:ext cx="3312125" cy="400110"/>
          </a:xfrm>
          <a:prstGeom prst="rect">
            <a:avLst/>
          </a:prstGeom>
          <a:noFill/>
        </p:spPr>
        <p:txBody>
          <a:bodyPr wrap="none" rtlCol="0">
            <a:spAutoFit/>
          </a:bodyPr>
          <a:lstStyle/>
          <a:p>
            <a:pPr marL="285750" indent="-285750">
              <a:buFont typeface="Wingdings" panose="05000000000000000000" pitchFamily="2" charset="2"/>
              <a:buChar char="ü"/>
            </a:pPr>
            <a:r>
              <a:rPr lang="zh-CN" altLang="en-US" sz="2000" b="1" dirty="0">
                <a:solidFill>
                  <a:srgbClr val="FF0000"/>
                </a:solidFill>
                <a:latin typeface="思源宋体 CN" panose="02020400000000000000" pitchFamily="18" charset="-122"/>
                <a:ea typeface="思源宋体 CN" panose="02020400000000000000" pitchFamily="18" charset="-122"/>
              </a:rPr>
              <a:t>人证比对、筛查可疑旅客</a:t>
            </a:r>
          </a:p>
        </p:txBody>
      </p:sp>
      <p:sp>
        <p:nvSpPr>
          <p:cNvPr id="6" name="文本框 5"/>
          <p:cNvSpPr txBox="1"/>
          <p:nvPr/>
        </p:nvSpPr>
        <p:spPr>
          <a:xfrm>
            <a:off x="4625761" y="6314177"/>
            <a:ext cx="2279791" cy="400110"/>
          </a:xfrm>
          <a:prstGeom prst="rect">
            <a:avLst/>
          </a:prstGeom>
          <a:noFill/>
        </p:spPr>
        <p:txBody>
          <a:bodyPr wrap="none" rtlCol="0">
            <a:spAutoFit/>
          </a:bodyPr>
          <a:lstStyle/>
          <a:p>
            <a:pPr marL="285750" indent="-285750">
              <a:buFont typeface="Wingdings" panose="05000000000000000000" pitchFamily="2" charset="2"/>
              <a:buChar char="ü"/>
            </a:pPr>
            <a:r>
              <a:rPr lang="zh-CN" altLang="en-US" sz="2000" b="1" dirty="0">
                <a:solidFill>
                  <a:srgbClr val="FF0000"/>
                </a:solidFill>
                <a:latin typeface="思源宋体 CN" panose="02020400000000000000" pitchFamily="18" charset="-122"/>
                <a:ea typeface="思源宋体 CN" panose="02020400000000000000" pitchFamily="18" charset="-122"/>
              </a:rPr>
              <a:t>标识违禁品类别</a:t>
            </a:r>
          </a:p>
        </p:txBody>
      </p:sp>
      <p:sp>
        <p:nvSpPr>
          <p:cNvPr id="9" name="文本框 8"/>
          <p:cNvSpPr txBox="1"/>
          <p:nvPr/>
        </p:nvSpPr>
        <p:spPr>
          <a:xfrm>
            <a:off x="8870943" y="6286388"/>
            <a:ext cx="2537874" cy="400110"/>
          </a:xfrm>
          <a:prstGeom prst="rect">
            <a:avLst/>
          </a:prstGeom>
          <a:noFill/>
        </p:spPr>
        <p:txBody>
          <a:bodyPr wrap="none" rtlCol="0">
            <a:spAutoFit/>
          </a:bodyPr>
          <a:lstStyle/>
          <a:p>
            <a:pPr marL="285750" indent="-285750">
              <a:buFont typeface="Wingdings" panose="05000000000000000000" pitchFamily="2" charset="2"/>
              <a:buChar char="ü"/>
            </a:pPr>
            <a:r>
              <a:rPr lang="zh-CN" altLang="en-US" sz="2000" b="1" dirty="0">
                <a:solidFill>
                  <a:srgbClr val="FF0000"/>
                </a:solidFill>
                <a:latin typeface="思源宋体 CN" panose="02020400000000000000" pitchFamily="18" charset="-122"/>
                <a:ea typeface="思源宋体 CN" panose="02020400000000000000" pitchFamily="18" charset="-122"/>
              </a:rPr>
              <a:t>确定违禁品携带者</a:t>
            </a:r>
          </a:p>
        </p:txBody>
      </p:sp>
      <p:sp>
        <p:nvSpPr>
          <p:cNvPr id="10" name="矩形 9"/>
          <p:cNvSpPr/>
          <p:nvPr/>
        </p:nvSpPr>
        <p:spPr>
          <a:xfrm>
            <a:off x="9364928" y="2893243"/>
            <a:ext cx="503227" cy="1563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22042">
        <p:fade/>
      </p:transition>
    </mc:Choice>
    <mc:Fallback xmlns="">
      <p:transition spd="med" advTm="22042">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UzYzcwYTY2OWM1NGVmMWIxMDFkYmIxOGQ0YzhjYjc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TIMING" val="|0.687|0.7"/>
</p:tagLst>
</file>

<file path=ppt/tags/tag103.xml><?xml version="1.0" encoding="utf-8"?>
<p:tagLst xmlns:a="http://schemas.openxmlformats.org/drawingml/2006/main" xmlns:r="http://schemas.openxmlformats.org/officeDocument/2006/relationships" xmlns:p="http://schemas.openxmlformats.org/presentationml/2006/main">
  <p:tag name="TIMING" val="|0.687|0.7"/>
</p:tagLst>
</file>

<file path=ppt/tags/tag104.xml><?xml version="1.0" encoding="utf-8"?>
<p:tagLst xmlns:a="http://schemas.openxmlformats.org/drawingml/2006/main" xmlns:r="http://schemas.openxmlformats.org/officeDocument/2006/relationships" xmlns:p="http://schemas.openxmlformats.org/presentationml/2006/main">
  <p:tag name="TIMING" val="|0.687|0.7"/>
</p:tagLst>
</file>

<file path=ppt/tags/tag105.xml><?xml version="1.0" encoding="utf-8"?>
<p:tagLst xmlns:a="http://schemas.openxmlformats.org/drawingml/2006/main" xmlns:r="http://schemas.openxmlformats.org/officeDocument/2006/relationships" xmlns:p="http://schemas.openxmlformats.org/presentationml/2006/main">
  <p:tag name="KSO_WM_UNIT_TABLE_BEAUTIFY" val="smartTable{b0648682-bdd3-48f8-bd36-fa2ae46568be}"/>
  <p:tag name="TABLE_ENDDRAG_ORIGIN_RECT" val="765*288"/>
  <p:tag name="TABLE_ENDDRAG_RECT" val="50*102*765*288"/>
  <p:tag name="TABLE_AUTOADJUST_FLAG" val="1"/>
</p:tagLst>
</file>

<file path=ppt/tags/tag106.xml><?xml version="1.0" encoding="utf-8"?>
<p:tagLst xmlns:a="http://schemas.openxmlformats.org/drawingml/2006/main" xmlns:r="http://schemas.openxmlformats.org/officeDocument/2006/relationships" xmlns:p="http://schemas.openxmlformats.org/presentationml/2006/main">
  <p:tag name="KSO_WM_UNIT_TABLE_BEAUTIFY" val="smartTable{c43e1cef-c458-49be-8860-9360f592a55e}"/>
  <p:tag name="TABLE_ENDDRAG_ORIGIN_RECT" val="765*288"/>
  <p:tag name="TABLE_ENDDRAG_RECT" val="50*102*765*288"/>
  <p:tag name="TABLE_AUTOADJUST_FLAG" val="1"/>
</p:tagLst>
</file>

<file path=ppt/tags/tag107.xml><?xml version="1.0" encoding="utf-8"?>
<p:tagLst xmlns:a="http://schemas.openxmlformats.org/drawingml/2006/main" xmlns:r="http://schemas.openxmlformats.org/officeDocument/2006/relationships" xmlns:p="http://schemas.openxmlformats.org/presentationml/2006/main">
  <p:tag name="TIMING" val="|0.687|0.7"/>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a="http://schemas.openxmlformats.org/drawingml/2006/main" xmlns:r="http://schemas.openxmlformats.org/officeDocument/2006/relationships" xmlns:p="http://schemas.openxmlformats.org/presentationml/2006/main">
  <p:tag name="TIMING" val="|0.687|0.7"/>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TIMING" val="|0.687|0.7"/>
</p:tagLst>
</file>

<file path=ppt/tags/tag111.xml><?xml version="1.0" encoding="utf-8"?>
<p:tagLst xmlns:a="http://schemas.openxmlformats.org/drawingml/2006/main" xmlns:r="http://schemas.openxmlformats.org/officeDocument/2006/relationships" xmlns:p="http://schemas.openxmlformats.org/presentationml/2006/main">
  <p:tag name="TIMING" val="|0.687|0.7"/>
</p:tagLst>
</file>

<file path=ppt/tags/tag112.xml><?xml version="1.0" encoding="utf-8"?>
<p:tagLst xmlns:a="http://schemas.openxmlformats.org/drawingml/2006/main" xmlns:r="http://schemas.openxmlformats.org/officeDocument/2006/relationships" xmlns:p="http://schemas.openxmlformats.org/presentationml/2006/main">
  <p:tag name="TIMING" val="|0.687|0.7"/>
</p:tagLst>
</file>

<file path=ppt/tags/tag113.xml><?xml version="1.0" encoding="utf-8"?>
<p:tagLst xmlns:a="http://schemas.openxmlformats.org/drawingml/2006/main" xmlns:r="http://schemas.openxmlformats.org/officeDocument/2006/relationships" xmlns:p="http://schemas.openxmlformats.org/presentationml/2006/main">
  <p:tag name="TIMING" val="|0.687|0.7"/>
</p:tagLst>
</file>

<file path=ppt/tags/tag114.xml><?xml version="1.0" encoding="utf-8"?>
<p:tagLst xmlns:a="http://schemas.openxmlformats.org/drawingml/2006/main" xmlns:r="http://schemas.openxmlformats.org/officeDocument/2006/relationships" xmlns:p="http://schemas.openxmlformats.org/presentationml/2006/main">
  <p:tag name="TIMING" val="|0.687|0.7"/>
</p:tagLst>
</file>

<file path=ppt/tags/tag115.xml><?xml version="1.0" encoding="utf-8"?>
<p:tagLst xmlns:a="http://schemas.openxmlformats.org/drawingml/2006/main" xmlns:r="http://schemas.openxmlformats.org/officeDocument/2006/relationships" xmlns:p="http://schemas.openxmlformats.org/presentationml/2006/main">
  <p:tag name="TIMING" val="|0.687|0.7"/>
</p:tagLst>
</file>

<file path=ppt/tags/tag116.xml><?xml version="1.0" encoding="utf-8"?>
<p:tagLst xmlns:a="http://schemas.openxmlformats.org/drawingml/2006/main" xmlns:r="http://schemas.openxmlformats.org/officeDocument/2006/relationships" xmlns:p="http://schemas.openxmlformats.org/presentationml/2006/main">
  <p:tag name="TIMING" val="|0.687|0.7"/>
</p:tagLst>
</file>

<file path=ppt/tags/tag117.xml><?xml version="1.0" encoding="utf-8"?>
<p:tagLst xmlns:a="http://schemas.openxmlformats.org/drawingml/2006/main" xmlns:r="http://schemas.openxmlformats.org/officeDocument/2006/relationships" xmlns:p="http://schemas.openxmlformats.org/presentationml/2006/main">
  <p:tag name="KSO_WM_UNIT_TABLE_BEAUTIFY" val="smartTable{74fd43a3-a579-4d51-b4a8-193dda6c90d8}"/>
  <p:tag name="TABLE_ENDDRAG_ORIGIN_RECT" val="377*90"/>
  <p:tag name="TABLE_ENDDRAG_RECT" val="-21*313*378*90"/>
</p:tagLst>
</file>

<file path=ppt/tags/tag118.xml><?xml version="1.0" encoding="utf-8"?>
<p:tagLst xmlns:a="http://schemas.openxmlformats.org/drawingml/2006/main" xmlns:r="http://schemas.openxmlformats.org/officeDocument/2006/relationships" xmlns:p="http://schemas.openxmlformats.org/presentationml/2006/main">
  <p:tag name="KSO_WM_UNIT_TABLE_BEAUTIFY" val="smartTable{f88b0c66-fa56-47e7-a888-e850a8ebebc3}"/>
  <p:tag name="TABLE_ENDDRAG_ORIGIN_RECT" val="378*151"/>
  <p:tag name="TABLE_ENDDRAG_RECT" val="8*367*378*151"/>
</p:tagLst>
</file>

<file path=ppt/tags/tag119.xml><?xml version="1.0" encoding="utf-8"?>
<p:tagLst xmlns:a="http://schemas.openxmlformats.org/drawingml/2006/main" xmlns:r="http://schemas.openxmlformats.org/officeDocument/2006/relationships" xmlns:p="http://schemas.openxmlformats.org/presentationml/2006/main">
  <p:tag name="KSO_WM_UNIT_TABLE_BEAUTIFY" val="smartTable{ab578a4b-e5e7-4e63-8d6e-58da62ea2fc1}"/>
  <p:tag name="TABLE_ENDDRAG_ORIGIN_RECT" val="377*90"/>
  <p:tag name="TABLE_ENDDRAG_RECT" val="-21*313*378*9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TABLE_BEAUTIFY" val="smartTable{f15dab23-77fa-48dc-993b-9a2d6254f9a3}"/>
  <p:tag name="TABLE_ENDDRAG_ORIGIN_RECT" val="378*151"/>
  <p:tag name="TABLE_ENDDRAG_RECT" val="8*367*378*151"/>
</p:tagLst>
</file>

<file path=ppt/tags/tag121.xml><?xml version="1.0" encoding="utf-8"?>
<p:tagLst xmlns:a="http://schemas.openxmlformats.org/drawingml/2006/main" xmlns:r="http://schemas.openxmlformats.org/officeDocument/2006/relationships" xmlns:p="http://schemas.openxmlformats.org/presentationml/2006/main">
  <p:tag name="KSO_WM_UNIT_TABLE_BEAUTIFY" val="smartTable{5158f075-5256-457b-9012-d0daf85f04c6}"/>
  <p:tag name="TABLE_ENDDRAG_ORIGIN_RECT" val="420*147"/>
  <p:tag name="TABLE_ENDDRAG_RECT" val="25*144*421*147"/>
</p:tagLst>
</file>

<file path=ppt/tags/tag122.xml><?xml version="1.0" encoding="utf-8"?>
<p:tagLst xmlns:a="http://schemas.openxmlformats.org/drawingml/2006/main" xmlns:r="http://schemas.openxmlformats.org/officeDocument/2006/relationships" xmlns:p="http://schemas.openxmlformats.org/presentationml/2006/main">
  <p:tag name="KSO_WM_UNIT_TABLE_BEAUTIFY" val="smartTable{0afc7388-c109-43b1-a695-b701fb7427b1}"/>
  <p:tag name="TABLE_ENDDRAG_ORIGIN_RECT" val="416*172"/>
  <p:tag name="TABLE_ENDDRAG_RECT" val="190*314*416*172"/>
</p:tagLst>
</file>

<file path=ppt/tags/tag123.xml><?xml version="1.0" encoding="utf-8"?>
<p:tagLst xmlns:a="http://schemas.openxmlformats.org/drawingml/2006/main" xmlns:r="http://schemas.openxmlformats.org/officeDocument/2006/relationships" xmlns:p="http://schemas.openxmlformats.org/presentationml/2006/main">
  <p:tag name="KSO_WM_UNIT_TABLE_BEAUTIFY" val="smartTable{1792e3a3-ec4b-49e8-9648-3834052309b9}"/>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PA" val="v5.2.2"/>
</p:tagLst>
</file>

<file path=ppt/tags/tag73.xml><?xml version="1.0" encoding="utf-8"?>
<p:tagLst xmlns:a="http://schemas.openxmlformats.org/drawingml/2006/main" xmlns:r="http://schemas.openxmlformats.org/officeDocument/2006/relationships" xmlns:p="http://schemas.openxmlformats.org/presentationml/2006/main">
  <p:tag name="PA" val="v5.2.2"/>
</p:tagLst>
</file>

<file path=ppt/tags/tag74.xml><?xml version="1.0" encoding="utf-8"?>
<p:tagLst xmlns:a="http://schemas.openxmlformats.org/drawingml/2006/main" xmlns:r="http://schemas.openxmlformats.org/officeDocument/2006/relationships" xmlns:p="http://schemas.openxmlformats.org/presentationml/2006/main">
  <p:tag name="PA" val="v5.2.2"/>
</p:tagLst>
</file>

<file path=ppt/tags/tag75.xml><?xml version="1.0" encoding="utf-8"?>
<p:tagLst xmlns:a="http://schemas.openxmlformats.org/drawingml/2006/main" xmlns:r="http://schemas.openxmlformats.org/officeDocument/2006/relationships" xmlns:p="http://schemas.openxmlformats.org/presentationml/2006/main">
  <p:tag name="PA" val="v5.2.2"/>
</p:tagLst>
</file>

<file path=ppt/tags/tag76.xml><?xml version="1.0" encoding="utf-8"?>
<p:tagLst xmlns:a="http://schemas.openxmlformats.org/drawingml/2006/main" xmlns:r="http://schemas.openxmlformats.org/officeDocument/2006/relationships" xmlns:p="http://schemas.openxmlformats.org/presentationml/2006/main">
  <p:tag name="PA" val="v5.2.2"/>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746"/>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13.8"/>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3"/>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818|2.621|0.743|1.048|12.772"/>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502|8.204|13.068"/>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3|0.3|0.3|0.3|0.3|0.3|0.2"/>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4|0.4|0.3|4.6|0.4|0.8"/>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1|0.2|0.2|0.2|0.2|0.4|0.2"/>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394|0.502|4.428|1.505"/>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2.378|10.182|0.564"/>
</p:tagLst>
</file>

<file path=ppt/tags/tag95.xml><?xml version="1.0" encoding="utf-8"?>
<p:tagLst xmlns:a="http://schemas.openxmlformats.org/drawingml/2006/main" xmlns:r="http://schemas.openxmlformats.org/officeDocument/2006/relationships" xmlns:p="http://schemas.openxmlformats.org/presentationml/2006/main">
  <p:tag name="TIMING" val="|0.668|0.451"/>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3|0.3|0.3|0.3"/>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0|0.5|0.7|2.9|0.9"/>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1.4|0.5|0.6|0.6|0.5"/>
</p:tagLst>
</file>

<file path=ppt/theme/theme1.xml><?xml version="1.0" encoding="utf-8"?>
<a:theme xmlns:a="http://schemas.openxmlformats.org/drawingml/2006/main" name="第一PPT，www.1ppt.com">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bjw1xxqr">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阿里巴巴普惠体"/>
        <a:ea typeface=""/>
        <a:cs typeface=""/>
        <a:font script="Jpan" typeface="ＭＳ Ｐゴシック"/>
        <a:font script="Hang" typeface="맑은 고딕"/>
        <a:font script="Hans" typeface="阿里巴巴普惠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阿里巴巴普惠体"/>
        <a:ea typeface=""/>
        <a:cs typeface=""/>
        <a:font script="Jpan" typeface="ＭＳ Ｐゴシック"/>
        <a:font script="Hang" typeface="맑은 고딕"/>
        <a:font script="Hans" typeface="阿里巴巴普惠体"/>
        <a:font script="Hant" typeface="新細明體"/>
        <a:font script="Arab" typeface="阿里巴巴普惠体"/>
        <a:font script="Hebr" typeface="阿里巴巴普惠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阿里巴巴普惠体"/>
        <a:ea typeface=""/>
        <a:cs typeface=""/>
        <a:font script="Jpan" typeface="ＭＳ Ｐゴシック"/>
        <a:font script="Hang" typeface="맑은 고딕"/>
        <a:font script="Hans" typeface="阿里巴巴普惠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阿里巴巴普惠体"/>
        <a:ea typeface=""/>
        <a:cs typeface=""/>
        <a:font script="Jpan" typeface="ＭＳ Ｐゴシック"/>
        <a:font script="Hang" typeface="맑은 고딕"/>
        <a:font script="Hans" typeface="阿里巴巴普惠体"/>
        <a:font script="Hant" typeface="新細明體"/>
        <a:font script="Arab" typeface="阿里巴巴普惠体"/>
        <a:font script="Hebr" typeface="阿里巴巴普惠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
    <a:dk1>
      <a:srgbClr val="000000"/>
    </a:dk1>
    <a:lt1>
      <a:sysClr val="window" lastClr="FFFFFF"/>
    </a:lt1>
    <a:dk2>
      <a:srgbClr val="44546A"/>
    </a:dk2>
    <a:lt2>
      <a:srgbClr val="E7E6E6"/>
    </a:lt2>
    <a:accent1>
      <a:srgbClr val="6BB2E1"/>
    </a:accent1>
    <a:accent2>
      <a:srgbClr val="265B85"/>
    </a:accent2>
    <a:accent3>
      <a:srgbClr val="FFA500"/>
    </a:accent3>
    <a:accent4>
      <a:srgbClr val="FFD20E"/>
    </a:accent4>
    <a:accent5>
      <a:srgbClr val="B03A05"/>
    </a:accent5>
    <a:accent6>
      <a:srgbClr val="FFFFFF"/>
    </a:accent6>
    <a:hlink>
      <a:srgbClr val="0563C1"/>
    </a:hlink>
    <a:folHlink>
      <a:srgbClr val="954F72"/>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10">
    <a:dk1>
      <a:srgbClr val="000000"/>
    </a:dk1>
    <a:lt1>
      <a:sysClr val="window" lastClr="FFFFFF"/>
    </a:lt1>
    <a:dk2>
      <a:srgbClr val="44546A"/>
    </a:dk2>
    <a:lt2>
      <a:srgbClr val="E7E6E6"/>
    </a:lt2>
    <a:accent1>
      <a:srgbClr val="6BB2E1"/>
    </a:accent1>
    <a:accent2>
      <a:srgbClr val="265B85"/>
    </a:accent2>
    <a:accent3>
      <a:srgbClr val="FFA500"/>
    </a:accent3>
    <a:accent4>
      <a:srgbClr val="FFD20E"/>
    </a:accent4>
    <a:accent5>
      <a:srgbClr val="B03A05"/>
    </a:accent5>
    <a:accent6>
      <a:srgbClr val="FFFFFF"/>
    </a:accent6>
    <a:hlink>
      <a:srgbClr val="0563C1"/>
    </a:hlink>
    <a:folHlink>
      <a:srgbClr val="954F72"/>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10">
    <a:dk1>
      <a:srgbClr val="000000"/>
    </a:dk1>
    <a:lt1>
      <a:sysClr val="window" lastClr="FFFFFF"/>
    </a:lt1>
    <a:dk2>
      <a:srgbClr val="44546A"/>
    </a:dk2>
    <a:lt2>
      <a:srgbClr val="E7E6E6"/>
    </a:lt2>
    <a:accent1>
      <a:srgbClr val="6BB2E1"/>
    </a:accent1>
    <a:accent2>
      <a:srgbClr val="265B85"/>
    </a:accent2>
    <a:accent3>
      <a:srgbClr val="FFA500"/>
    </a:accent3>
    <a:accent4>
      <a:srgbClr val="FFD20E"/>
    </a:accent4>
    <a:accent5>
      <a:srgbClr val="B03A05"/>
    </a:accent5>
    <a:accent6>
      <a:srgbClr val="FFFFFF"/>
    </a:accent6>
    <a:hlink>
      <a:srgbClr val="0563C1"/>
    </a:hlink>
    <a:folHlink>
      <a:srgbClr val="954F72"/>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264</TotalTime>
  <Words>3429</Words>
  <Application>Microsoft Office PowerPoint</Application>
  <PresentationFormat>宽屏</PresentationFormat>
  <Paragraphs>638</Paragraphs>
  <Slides>45</Slides>
  <Notes>21</Notes>
  <HiddenSlides>2</HiddenSlides>
  <MMClips>2</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45</vt:i4>
      </vt:variant>
    </vt:vector>
  </HeadingPairs>
  <TitlesOfParts>
    <vt:vector size="61" baseType="lpstr">
      <vt:lpstr>等线</vt:lpstr>
      <vt:lpstr>Wingdings</vt:lpstr>
      <vt:lpstr>阿里巴巴普惠体</vt:lpstr>
      <vt:lpstr>Cambria Math</vt:lpstr>
      <vt:lpstr>Times New Roman</vt:lpstr>
      <vt:lpstr>思源宋体 CN Heavy</vt:lpstr>
      <vt:lpstr>宋体</vt:lpstr>
      <vt:lpstr>等线 Light</vt:lpstr>
      <vt:lpstr>Century Gothic</vt:lpstr>
      <vt:lpstr>Arial</vt:lpstr>
      <vt:lpstr>思源宋体 CN</vt:lpstr>
      <vt:lpstr>微软雅黑</vt:lpstr>
      <vt:lpstr>第一PPT，www.1ppt.com</vt:lpstr>
      <vt:lpstr>自定义设计方案</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蓝色极简</dc:title>
  <dc:creator>严沁</dc:creator>
  <cp:keywords>www.1ppt.com</cp:keywords>
  <dc:description>www.1ppt.com</dc:description>
  <cp:lastModifiedBy>Felix Steven</cp:lastModifiedBy>
  <cp:revision>298</cp:revision>
  <dcterms:created xsi:type="dcterms:W3CDTF">2019-06-19T02:08:00Z</dcterms:created>
  <dcterms:modified xsi:type="dcterms:W3CDTF">2024-06-28T03:26:01Z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45B231CE71544D4D86C4B12E5B406B03_13</vt:lpwstr>
  </property>
  <property fmtid="{D5CDD505-2E9C-101B-9397-08002B2CF9AE}" pid="4" name="MSIP_Label_defa4170-0d19-0005-0004-bc88714345d2_Enabled">
    <vt:lpwstr>true</vt:lpwstr>
  </property>
  <property fmtid="{D5CDD505-2E9C-101B-9397-08002B2CF9AE}" pid="5" name="MSIP_Label_defa4170-0d19-0005-0004-bc88714345d2_SetDate">
    <vt:lpwstr>2024-06-27T13:10:50Z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2f07fbad-1869-430f-b4be-b80526137561</vt:lpwstr>
  </property>
  <property fmtid="{D5CDD505-2E9C-101B-9397-08002B2CF9AE}" pid="9" name="MSIP_Label_defa4170-0d19-0005-0004-bc88714345d2_ActionId">
    <vt:lpwstr>50a92d42-2ae4-4756-b8d6-f2d0611b35e0</vt:lpwstr>
  </property>
  <property fmtid="{D5CDD505-2E9C-101B-9397-08002B2CF9AE}" pid="10" name="MSIP_Label_defa4170-0d19-0005-0004-bc88714345d2_ContentBits">
    <vt:lpwstr>0</vt:lpwstr>
  </property>
</Properties>
</file>